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70" r:id="rId3"/>
    <p:sldId id="268" r:id="rId4"/>
    <p:sldId id="298" r:id="rId5"/>
    <p:sldId id="262" r:id="rId6"/>
    <p:sldId id="276" r:id="rId7"/>
    <p:sldId id="414" r:id="rId8"/>
    <p:sldId id="413" r:id="rId9"/>
    <p:sldId id="369" r:id="rId10"/>
    <p:sldId id="370" r:id="rId11"/>
    <p:sldId id="321" r:id="rId12"/>
    <p:sldId id="426" r:id="rId13"/>
    <p:sldId id="297" r:id="rId14"/>
    <p:sldId id="271" r:id="rId15"/>
    <p:sldId id="272" r:id="rId16"/>
    <p:sldId id="277" r:id="rId17"/>
    <p:sldId id="342" r:id="rId18"/>
    <p:sldId id="417" r:id="rId19"/>
    <p:sldId id="418" r:id="rId20"/>
    <p:sldId id="419" r:id="rId21"/>
    <p:sldId id="323" r:id="rId22"/>
    <p:sldId id="422" r:id="rId23"/>
    <p:sldId id="335" r:id="rId24"/>
    <p:sldId id="344" r:id="rId25"/>
    <p:sldId id="423" r:id="rId26"/>
    <p:sldId id="328" r:id="rId27"/>
    <p:sldId id="329" r:id="rId28"/>
    <p:sldId id="310" r:id="rId29"/>
    <p:sldId id="309" r:id="rId30"/>
    <p:sldId id="312" r:id="rId31"/>
    <p:sldId id="315" r:id="rId32"/>
    <p:sldId id="319" r:id="rId33"/>
    <p:sldId id="317" r:id="rId34"/>
    <p:sldId id="306" r:id="rId35"/>
    <p:sldId id="425" r:id="rId36"/>
    <p:sldId id="366" r:id="rId37"/>
    <p:sldId id="260" r:id="rId38"/>
    <p:sldId id="375" r:id="rId39"/>
    <p:sldId id="385" r:id="rId40"/>
    <p:sldId id="377" r:id="rId41"/>
    <p:sldId id="415" r:id="rId42"/>
    <p:sldId id="378" r:id="rId43"/>
    <p:sldId id="382" r:id="rId44"/>
    <p:sldId id="300" r:id="rId45"/>
    <p:sldId id="372" r:id="rId46"/>
    <p:sldId id="373" r:id="rId47"/>
    <p:sldId id="374" r:id="rId48"/>
    <p:sldId id="424" r:id="rId49"/>
    <p:sldId id="330" r:id="rId50"/>
    <p:sldId id="350" r:id="rId51"/>
    <p:sldId id="351" r:id="rId52"/>
    <p:sldId id="352" r:id="rId53"/>
    <p:sldId id="353" r:id="rId54"/>
    <p:sldId id="354" r:id="rId55"/>
    <p:sldId id="416" r:id="rId56"/>
    <p:sldId id="393" r:id="rId57"/>
    <p:sldId id="403" r:id="rId58"/>
    <p:sldId id="404" r:id="rId59"/>
    <p:sldId id="405" r:id="rId60"/>
    <p:sldId id="406" r:id="rId61"/>
    <p:sldId id="407" r:id="rId62"/>
    <p:sldId id="408" r:id="rId63"/>
    <p:sldId id="409" r:id="rId64"/>
    <p:sldId id="410" r:id="rId65"/>
    <p:sldId id="41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42" d="100"/>
          <a:sy n="42" d="100"/>
        </p:scale>
        <p:origin x="-1507" y="-245"/>
      </p:cViewPr>
      <p:guideLst>
        <p:guide orient="horz" pos="2160"/>
        <p:guide pos="2880"/>
      </p:guideLst>
    </p:cSldViewPr>
  </p:slideViewPr>
  <p:notesTextViewPr>
    <p:cViewPr>
      <p:scale>
        <a:sx n="100" d="100"/>
        <a:sy n="100" d="100"/>
      </p:scale>
      <p:origin x="0" y="0"/>
    </p:cViewPr>
  </p:notesTextViewPr>
  <p:sorterViewPr>
    <p:cViewPr>
      <p:scale>
        <a:sx n="70" d="100"/>
        <a:sy n="70" d="100"/>
      </p:scale>
      <p:origin x="0" y="5741"/>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C2C955-7DC5-4B9E-BA69-376744735AE9}" type="datetimeFigureOut">
              <a:rPr lang="en-US" smtClean="0"/>
              <a:pPr/>
              <a:t>12/1/2018</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659852-2F92-49AB-AFA2-76C3F1DD60B8}"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dirty="0" smtClean="0">
                <a:solidFill>
                  <a:schemeClr val="tx1"/>
                </a:solidFill>
                <a:latin typeface="+mn-lt"/>
                <a:ea typeface="+mn-ea"/>
                <a:cs typeface="+mn-cs"/>
              </a:rPr>
              <a:t>*as per the</a:t>
            </a:r>
            <a:r>
              <a:rPr lang="en-IN" sz="1200" b="1" kern="1200" dirty="0" smtClean="0">
                <a:solidFill>
                  <a:schemeClr val="tx1"/>
                </a:solidFill>
                <a:latin typeface="+mn-lt"/>
                <a:ea typeface="+mn-ea"/>
                <a:cs typeface="+mn-cs"/>
              </a:rPr>
              <a:t> </a:t>
            </a:r>
            <a:r>
              <a:rPr lang="en-IN" sz="1200" kern="1200" dirty="0" smtClean="0">
                <a:solidFill>
                  <a:schemeClr val="tx1"/>
                </a:solidFill>
                <a:latin typeface="+mn-lt"/>
                <a:ea typeface="+mn-ea"/>
                <a:cs typeface="+mn-cs"/>
              </a:rPr>
              <a:t>ongoing Smart Cities Mission of Government of India since 25</a:t>
            </a:r>
            <a:r>
              <a:rPr lang="en-IN" sz="1200" kern="1200" baseline="30000" dirty="0" smtClean="0">
                <a:solidFill>
                  <a:schemeClr val="tx1"/>
                </a:solidFill>
                <a:latin typeface="+mn-lt"/>
                <a:ea typeface="+mn-ea"/>
                <a:cs typeface="+mn-cs"/>
              </a:rPr>
              <a:t>th</a:t>
            </a:r>
            <a:r>
              <a:rPr lang="en-IN" sz="1200" kern="1200" dirty="0" smtClean="0">
                <a:solidFill>
                  <a:schemeClr val="tx1"/>
                </a:solidFill>
                <a:latin typeface="+mn-lt"/>
                <a:ea typeface="+mn-ea"/>
                <a:cs typeface="+mn-cs"/>
              </a:rPr>
              <a:t> June 2015</a:t>
            </a:r>
            <a:endParaRPr lang="en-IN" dirty="0"/>
          </a:p>
        </p:txBody>
      </p:sp>
      <p:sp>
        <p:nvSpPr>
          <p:cNvPr id="4" name="Slide Number Placeholder 3"/>
          <p:cNvSpPr>
            <a:spLocks noGrp="1"/>
          </p:cNvSpPr>
          <p:nvPr>
            <p:ph type="sldNum" sz="quarter" idx="10"/>
          </p:nvPr>
        </p:nvSpPr>
        <p:spPr/>
        <p:txBody>
          <a:bodyPr/>
          <a:lstStyle/>
          <a:p>
            <a:fld id="{41659852-2F92-49AB-AFA2-76C3F1DD60B8}" type="slidenum">
              <a:rPr lang="en-IN" smtClean="0"/>
              <a:pPr/>
              <a:t>3</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b="1" i="1" dirty="0" smtClean="0">
                <a:solidFill>
                  <a:srgbClr val="C00000"/>
                </a:solidFill>
              </a:rPr>
              <a:t>ATMOSPHERE </a:t>
            </a:r>
            <a:r>
              <a:rPr lang="en-IN" i="1" dirty="0" smtClean="0">
                <a:solidFill>
                  <a:srgbClr val="C00000"/>
                </a:solidFill>
              </a:rPr>
              <a:t>IS A GAESOUS LAYER ABOUT 30 km THICK – with upward  thinning rarefied density </a:t>
            </a:r>
          </a:p>
          <a:p>
            <a:pPr>
              <a:buNone/>
            </a:pPr>
            <a:r>
              <a:rPr lang="en-IN" b="1" i="1" dirty="0" smtClean="0">
                <a:solidFill>
                  <a:srgbClr val="006600"/>
                </a:solidFill>
              </a:rPr>
              <a:t>LIFE LAYER: Upper 100 m in oceans and about 5 km THICK LAYER above  Earth’s surface SUPPORTS LIFE</a:t>
            </a:r>
          </a:p>
          <a:p>
            <a:endParaRPr lang="en-IN" i="1" dirty="0"/>
          </a:p>
        </p:txBody>
      </p:sp>
      <p:sp>
        <p:nvSpPr>
          <p:cNvPr id="4" name="Slide Number Placeholder 3"/>
          <p:cNvSpPr>
            <a:spLocks noGrp="1"/>
          </p:cNvSpPr>
          <p:nvPr>
            <p:ph type="sldNum" sz="quarter" idx="10"/>
          </p:nvPr>
        </p:nvSpPr>
        <p:spPr/>
        <p:txBody>
          <a:bodyPr/>
          <a:lstStyle/>
          <a:p>
            <a:fld id="{41659852-2F92-49AB-AFA2-76C3F1DD60B8}" type="slidenum">
              <a:rPr lang="en-IN" smtClean="0"/>
              <a:pPr/>
              <a:t>6</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1659852-2F92-49AB-AFA2-76C3F1DD60B8}" type="slidenum">
              <a:rPr lang="en-IN" smtClean="0"/>
              <a:pPr/>
              <a:t>7</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2207DEC-F204-4F44-A16F-512565039068}" type="slidenum">
              <a:rPr lang="en-IN" smtClean="0"/>
              <a:pPr/>
              <a:t>9</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1659852-2F92-49AB-AFA2-76C3F1DD60B8}" type="slidenum">
              <a:rPr lang="en-IN" smtClean="0"/>
              <a:pPr/>
              <a:t>24</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6B4AF59-1C76-4EB0-AC39-A0D4D21564C9}" type="slidenum">
              <a:rPr lang="en-GB"/>
              <a:pPr/>
              <a:t>31</a:t>
            </a:fld>
            <a:endParaRPr lang="en-GB"/>
          </a:p>
        </p:txBody>
      </p:sp>
      <p:sp>
        <p:nvSpPr>
          <p:cNvPr id="419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973617-E097-440E-A678-53F33467E3A6}" type="slidenum">
              <a:rPr lang="en-US" sz="1200"/>
              <a:pPr algn="r"/>
              <a:t>31</a:t>
            </a:fld>
            <a:endParaRPr lang="en-US" sz="1200"/>
          </a:p>
        </p:txBody>
      </p:sp>
      <p:sp>
        <p:nvSpPr>
          <p:cNvPr id="41988" name="Rectangle 2"/>
          <p:cNvSpPr>
            <a:spLocks noGrp="1" noRot="1" noChangeAspect="1" noChangeArrowheads="1" noTextEdit="1"/>
          </p:cNvSpPr>
          <p:nvPr>
            <p:ph type="sldImg"/>
          </p:nvPr>
        </p:nvSpPr>
        <p:spPr>
          <a:solidFill>
            <a:srgbClr val="FFFFFF"/>
          </a:solidFill>
          <a:ln/>
        </p:spPr>
      </p:sp>
      <p:sp>
        <p:nvSpPr>
          <p:cNvPr id="41989"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D73BDF5-FB2B-4D53-A088-54328D45C737}" type="slidenum">
              <a:rPr lang="en-GB"/>
              <a:pPr/>
              <a:t>32</a:t>
            </a:fld>
            <a:endParaRPr lang="en-GB"/>
          </a:p>
        </p:txBody>
      </p:sp>
      <p:sp>
        <p:nvSpPr>
          <p:cNvPr id="460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AE57DC5-0C9B-44BC-A706-D9DE566EA5EF}" type="slidenum">
              <a:rPr lang="en-US" sz="1200"/>
              <a:pPr algn="r"/>
              <a:t>32</a:t>
            </a:fld>
            <a:endParaRPr lang="en-US" sz="1200"/>
          </a:p>
        </p:txBody>
      </p:sp>
      <p:sp>
        <p:nvSpPr>
          <p:cNvPr id="46084" name="Rectangle 2"/>
          <p:cNvSpPr>
            <a:spLocks noGrp="1" noRot="1" noChangeAspect="1" noChangeArrowheads="1" noTextEdit="1"/>
          </p:cNvSpPr>
          <p:nvPr>
            <p:ph type="sldImg"/>
          </p:nvPr>
        </p:nvSpPr>
        <p:spPr>
          <a:solidFill>
            <a:srgbClr val="FFFFFF"/>
          </a:solidFill>
          <a:ln/>
        </p:spPr>
      </p:sp>
      <p:sp>
        <p:nvSpPr>
          <p:cNvPr id="46085"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8795623-D7C9-4C89-9BBA-37A60C5F2861}" type="slidenum">
              <a:rPr lang="en-GB"/>
              <a:pPr/>
              <a:t>33</a:t>
            </a:fld>
            <a:endParaRPr lang="en-GB"/>
          </a:p>
        </p:txBody>
      </p:sp>
      <p:sp>
        <p:nvSpPr>
          <p:cNvPr id="4403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ECA85EE-FB55-4813-AE1C-A9AEC82BC8BB}" type="slidenum">
              <a:rPr lang="en-US" sz="1200"/>
              <a:pPr algn="r"/>
              <a:t>33</a:t>
            </a:fld>
            <a:endParaRPr lang="en-US" sz="1200"/>
          </a:p>
        </p:txBody>
      </p:sp>
      <p:sp>
        <p:nvSpPr>
          <p:cNvPr id="44036" name="Rectangle 2"/>
          <p:cNvSpPr>
            <a:spLocks noGrp="1" noRot="1" noChangeAspect="1" noChangeArrowheads="1" noTextEdit="1"/>
          </p:cNvSpPr>
          <p:nvPr>
            <p:ph type="sldImg"/>
          </p:nvPr>
        </p:nvSpPr>
        <p:spPr>
          <a:solidFill>
            <a:srgbClr val="FFFFFF"/>
          </a:solidFill>
          <a:ln/>
        </p:spPr>
      </p:sp>
      <p:sp>
        <p:nvSpPr>
          <p:cNvPr id="44037"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1659852-2F92-49AB-AFA2-76C3F1DD60B8}" type="slidenum">
              <a:rPr lang="en-IN" smtClean="0"/>
              <a:pPr/>
              <a:t>39</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8870BBE1-989C-4ACF-839E-882867FDEBB0}" type="datetimeFigureOut">
              <a:rPr lang="en-US" smtClean="0"/>
              <a:pPr/>
              <a:t>12/1/2018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870BBE1-989C-4ACF-839E-882867FDEBB0}" type="datetimeFigureOut">
              <a:rPr lang="en-US" smtClean="0"/>
              <a:pPr/>
              <a:t>12/1/2018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870BBE1-989C-4ACF-839E-882867FDEBB0}" type="datetimeFigureOut">
              <a:rPr lang="en-US" smtClean="0"/>
              <a:pPr/>
              <a:t>12/1/2018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870BBE1-989C-4ACF-839E-882867FDEBB0}" type="datetimeFigureOut">
              <a:rPr lang="en-US" smtClean="0"/>
              <a:pPr/>
              <a:t>12/1/2018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70BBE1-989C-4ACF-839E-882867FDEBB0}" type="datetimeFigureOut">
              <a:rPr lang="en-US" smtClean="0"/>
              <a:pPr/>
              <a:t>12/1/2018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870BBE1-989C-4ACF-839E-882867FDEBB0}" type="datetimeFigureOut">
              <a:rPr lang="en-US" smtClean="0"/>
              <a:pPr/>
              <a:t>12/1/2018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870BBE1-989C-4ACF-839E-882867FDEBB0}" type="datetimeFigureOut">
              <a:rPr lang="en-US" smtClean="0"/>
              <a:pPr/>
              <a:t>12/1/2018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870BBE1-989C-4ACF-839E-882867FDEBB0}" type="datetimeFigureOut">
              <a:rPr lang="en-US" smtClean="0"/>
              <a:pPr/>
              <a:t>12/1/2018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0BBE1-989C-4ACF-839E-882867FDEBB0}" type="datetimeFigureOut">
              <a:rPr lang="en-US" smtClean="0"/>
              <a:pPr/>
              <a:t>12/1/2018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0BBE1-989C-4ACF-839E-882867FDEBB0}" type="datetimeFigureOut">
              <a:rPr lang="en-US" smtClean="0"/>
              <a:pPr/>
              <a:t>12/1/2018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0BBE1-989C-4ACF-839E-882867FDEBB0}" type="datetimeFigureOut">
              <a:rPr lang="en-US" smtClean="0"/>
              <a:pPr/>
              <a:t>12/1/2018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C160AE9-BCDD-4590-B23B-5201FB83CC35}"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0BBE1-989C-4ACF-839E-882867FDEBB0}" type="datetimeFigureOut">
              <a:rPr lang="en-US" smtClean="0"/>
              <a:pPr/>
              <a:t>12/1/2018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60AE9-BCDD-4590-B23B-5201FB83CC35}"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File:Dargah_of_moinuddin_chishti.jpg" TargetMode="External"/><Relationship Id="rId13"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hyperlink" Target="https://en.wikipedia.org/wiki/File:%D0%98%D0%BD%D0%B4%D0%B8%D1%8F47.jpg"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smartcity.eletsonline.com/wp-content/uploads/2016/12/ajmer.jpg" TargetMode="External"/><Relationship Id="rId11" Type="http://schemas.openxmlformats.org/officeDocument/2006/relationships/image" Target="../media/image7.jpeg"/><Relationship Id="rId5" Type="http://schemas.openxmlformats.org/officeDocument/2006/relationships/image" Target="../media/image4.jpeg"/><Relationship Id="rId10" Type="http://schemas.openxmlformats.org/officeDocument/2006/relationships/hyperlink" Target="https://en.wikipedia.org/wiki/File:Mayo_college_in_a_sunny_day.jpg" TargetMode="External"/><Relationship Id="rId4" Type="http://schemas.openxmlformats.org/officeDocument/2006/relationships/image" Target="../media/image3.jpe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Office_Excel_97-2003_Worksheet3.xls"/><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4.xls"/></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Jai_Singh_II" TargetMode="External"/><Relationship Id="rId2" Type="http://schemas.openxmlformats.org/officeDocument/2006/relationships/image" Target="../media/image21.wm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en.wikipedia.org/wiki/Amer,_Indi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en.wikipedia.org/wiki/File:Amer_Fort_-_Top_View.jpg" TargetMode="Externa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hyperlink" Target="https://en.wikipedia.org/wiki/File:World_Trade_Park_Jaipur_in_201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s://en.wikipedia.org/wiki/File:Jaipur_BRTS.jpg" TargetMode="External"/><Relationship Id="rId1" Type="http://schemas.openxmlformats.org/officeDocument/2006/relationships/slideLayout" Target="../slideLayouts/slideLayout7.xml"/><Relationship Id="rId6" Type="http://schemas.openxmlformats.org/officeDocument/2006/relationships/hyperlink" Target="https://en.wikipedia.org/wiki/File:Ghat_ki_Guni_Tunnel_National_Highway_11_Jaipur_Agra_NH11_Rajasthan_India_2013.jpg" TargetMode="External"/><Relationship Id="rId5" Type="http://schemas.openxmlformats.org/officeDocument/2006/relationships/image" Target="../media/image33.jpeg"/><Relationship Id="rId4" Type="http://schemas.openxmlformats.org/officeDocument/2006/relationships/hyperlink" Target="https://en.wikipedia.org/wiki/File:Jaipur_03-2016_34_Jaipur_Metro.jp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3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n.wikipedia.org/wiki/File:Waste_hierarchy.svg"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File:Brokencircuitboard2011.jpg" TargetMode="External"/><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hyperlink" Target="https://en.wikipedia.org/wiki/File:Steel_recycling_bales.jpg" TargetMode="External"/><Relationship Id="rId1" Type="http://schemas.openxmlformats.org/officeDocument/2006/relationships/slideLayout" Target="../slideLayouts/slideLayout2.xml"/><Relationship Id="rId6" Type="http://schemas.openxmlformats.org/officeDocument/2006/relationships/hyperlink" Target="https://en.wikipedia.org/wiki/File:Ewaste-pile.jpg" TargetMode="External"/><Relationship Id="rId11" Type="http://schemas.openxmlformats.org/officeDocument/2006/relationships/image" Target="../media/image53.jpeg"/><Relationship Id="rId5" Type="http://schemas.openxmlformats.org/officeDocument/2006/relationships/image" Target="../media/image50.jpeg"/><Relationship Id="rId10" Type="http://schemas.openxmlformats.org/officeDocument/2006/relationships/hyperlink" Target="https://en.wikipedia.org/wiki/File:India_Victor_Grigas_2011-13.jpg" TargetMode="External"/><Relationship Id="rId4" Type="http://schemas.openxmlformats.org/officeDocument/2006/relationships/hyperlink" Target="https://en.wikipedia.org/wiki/File:Landfill_compactor.jpg" TargetMode="External"/><Relationship Id="rId9" Type="http://schemas.openxmlformats.org/officeDocument/2006/relationships/image" Target="../media/image52.jpe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en.wikipedia.org/wiki/Mercury_(element)" TargetMode="External"/><Relationship Id="rId7" Type="http://schemas.openxmlformats.org/officeDocument/2006/relationships/hyperlink" Target="https://en.wikipedia.org/wiki/File:Button_cells_and_9v_cells_(3).png" TargetMode="External"/><Relationship Id="rId12" Type="http://schemas.openxmlformats.org/officeDocument/2006/relationships/image" Target="../media/image57.png"/><Relationship Id="rId2" Type="http://schemas.openxmlformats.org/officeDocument/2006/relationships/hyperlink" Target="https://en.wikipedia.org/wiki/Recycling" TargetMode="External"/><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hyperlink" Target="http://www.scrapregister.com/news/42058/baltic-dry-index-rises-above-700-points" TargetMode="External"/><Relationship Id="rId5" Type="http://schemas.openxmlformats.org/officeDocument/2006/relationships/hyperlink" Target="https://en.wikipedia.org/wiki/File:Recycling_lead_in_a_lead-acid_battery_recovery_facility.jpg" TargetMode="External"/><Relationship Id="rId10" Type="http://schemas.openxmlformats.org/officeDocument/2006/relationships/image" Target="../media/image56.jpeg"/><Relationship Id="rId4" Type="http://schemas.openxmlformats.org/officeDocument/2006/relationships/hyperlink" Target="https://en.wikipedia.org/wiki/Cadmium" TargetMode="External"/><Relationship Id="rId9" Type="http://schemas.openxmlformats.org/officeDocument/2006/relationships/hyperlink" Target="http://www.scrapregister.com/news/42059/india-brass-copper-scrap-prices-stay-flat-copper-futures-finish-dow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0"/>
            <a:ext cx="7772400" cy="2814656"/>
          </a:xfrm>
        </p:spPr>
        <p:txBody>
          <a:bodyPr>
            <a:normAutofit/>
          </a:bodyPr>
          <a:lstStyle/>
          <a:p>
            <a:r>
              <a:rPr lang="en-IN" b="1" dirty="0" smtClean="0"/>
              <a:t>Challenges in Urban Geology while Developing </a:t>
            </a:r>
            <a:r>
              <a:rPr lang="en-IN" b="1" dirty="0" smtClean="0">
                <a:solidFill>
                  <a:srgbClr val="C00000"/>
                </a:solidFill>
              </a:rPr>
              <a:t>Jaipur and Ajmer </a:t>
            </a:r>
            <a:r>
              <a:rPr lang="en-IN" b="1" dirty="0" smtClean="0"/>
              <a:t>as Smart Cities in Dryland Environment of India </a:t>
            </a:r>
            <a:endParaRPr lang="en-IN" dirty="0"/>
          </a:p>
        </p:txBody>
      </p:sp>
      <p:sp>
        <p:nvSpPr>
          <p:cNvPr id="3" name="Subtitle 2"/>
          <p:cNvSpPr>
            <a:spLocks noGrp="1"/>
          </p:cNvSpPr>
          <p:nvPr>
            <p:ph type="subTitle" idx="1"/>
          </p:nvPr>
        </p:nvSpPr>
        <p:spPr>
          <a:xfrm>
            <a:off x="1371600" y="3957638"/>
            <a:ext cx="6629424" cy="1971692"/>
          </a:xfrm>
        </p:spPr>
        <p:txBody>
          <a:bodyPr>
            <a:normAutofit fontScale="70000" lnSpcReduction="20000"/>
          </a:bodyPr>
          <a:lstStyle/>
          <a:p>
            <a:r>
              <a:rPr lang="en-IN" sz="4600" dirty="0" smtClean="0">
                <a:solidFill>
                  <a:srgbClr val="FF0000"/>
                </a:solidFill>
              </a:rPr>
              <a:t>Dr. Sudesh Kumar Wadhawan</a:t>
            </a:r>
          </a:p>
          <a:p>
            <a:r>
              <a:rPr lang="en-IN" sz="4600" dirty="0" smtClean="0">
                <a:solidFill>
                  <a:srgbClr val="FF0000"/>
                </a:solidFill>
              </a:rPr>
              <a:t>Director General [</a:t>
            </a:r>
            <a:r>
              <a:rPr lang="en-IN" sz="4600" dirty="0" err="1" smtClean="0">
                <a:solidFill>
                  <a:srgbClr val="FF0000"/>
                </a:solidFill>
              </a:rPr>
              <a:t>Retd</a:t>
            </a:r>
            <a:r>
              <a:rPr lang="en-IN" sz="4600" dirty="0" smtClean="0">
                <a:solidFill>
                  <a:srgbClr val="FF0000"/>
                </a:solidFill>
              </a:rPr>
              <a:t>.] </a:t>
            </a:r>
          </a:p>
          <a:p>
            <a:r>
              <a:rPr lang="en-IN" sz="4600" dirty="0" smtClean="0">
                <a:solidFill>
                  <a:srgbClr val="FF0000"/>
                </a:solidFill>
              </a:rPr>
              <a:t>Geological Survey of India</a:t>
            </a:r>
          </a:p>
          <a:p>
            <a:r>
              <a:rPr lang="en-IN" sz="4600" dirty="0" smtClean="0">
                <a:solidFill>
                  <a:srgbClr val="FF0000"/>
                </a:solidFill>
              </a:rPr>
              <a:t>&lt;wadhawansk.leo@gmail.com</a:t>
            </a:r>
            <a:r>
              <a:rPr lang="en-IN" b="1" dirty="0" smtClean="0">
                <a:solidFill>
                  <a:srgbClr val="FF0000"/>
                </a:solidFill>
              </a:rPr>
              <a:t>&gt;</a:t>
            </a:r>
            <a:endParaRPr lang="en-IN"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smtClean="0">
                <a:solidFill>
                  <a:srgbClr val="FF0000"/>
                </a:solidFill>
              </a:rPr>
              <a:t>GEOFACTOR CONSIDERATIONS ..</a:t>
            </a:r>
            <a:endParaRPr lang="en-IN" dirty="0"/>
          </a:p>
        </p:txBody>
      </p:sp>
      <p:sp>
        <p:nvSpPr>
          <p:cNvPr id="3" name="Content Placeholder 2"/>
          <p:cNvSpPr>
            <a:spLocks noGrp="1"/>
          </p:cNvSpPr>
          <p:nvPr>
            <p:ph idx="1"/>
          </p:nvPr>
        </p:nvSpPr>
        <p:spPr>
          <a:xfrm>
            <a:off x="285720" y="1285860"/>
            <a:ext cx="8572560" cy="5214974"/>
          </a:xfrm>
        </p:spPr>
        <p:txBody>
          <a:bodyPr>
            <a:normAutofit lnSpcReduction="10000"/>
          </a:bodyPr>
          <a:lstStyle/>
          <a:p>
            <a:pPr>
              <a:buNone/>
            </a:pPr>
            <a:r>
              <a:rPr lang="en-IN" b="1" dirty="0" smtClean="0"/>
              <a:t>4. SOILS [PEDOLOGY]</a:t>
            </a:r>
          </a:p>
          <a:p>
            <a:r>
              <a:rPr lang="en-IN" dirty="0" smtClean="0"/>
              <a:t>Soil types: sand-silt-clay contents </a:t>
            </a:r>
          </a:p>
          <a:p>
            <a:r>
              <a:rPr lang="en-IN" dirty="0" smtClean="0"/>
              <a:t>salinity, alkalinity, NKP, etc.</a:t>
            </a:r>
          </a:p>
          <a:p>
            <a:r>
              <a:rPr lang="en-IN" dirty="0" smtClean="0"/>
              <a:t>Land capability and Irrigability Classes</a:t>
            </a:r>
          </a:p>
          <a:p>
            <a:r>
              <a:rPr lang="en-IN" dirty="0" err="1" smtClean="0"/>
              <a:t>Palaeosols</a:t>
            </a:r>
            <a:r>
              <a:rPr lang="en-IN" dirty="0" smtClean="0"/>
              <a:t>, calcretes, etc.</a:t>
            </a:r>
          </a:p>
          <a:p>
            <a:pPr>
              <a:buNone/>
            </a:pPr>
            <a:r>
              <a:rPr lang="en-IN" b="1" dirty="0" smtClean="0">
                <a:solidFill>
                  <a:srgbClr val="FF0000"/>
                </a:solidFill>
              </a:rPr>
              <a:t>5. METEOROLOGY</a:t>
            </a:r>
            <a:r>
              <a:rPr lang="en-IN" dirty="0" smtClean="0">
                <a:solidFill>
                  <a:srgbClr val="FF0000"/>
                </a:solidFill>
              </a:rPr>
              <a:t>: rainfall pattern, winds, extreme events, flash floods, etc.</a:t>
            </a:r>
          </a:p>
          <a:p>
            <a:pPr>
              <a:buNone/>
            </a:pPr>
            <a:r>
              <a:rPr lang="en-IN" b="1" dirty="0" smtClean="0">
                <a:solidFill>
                  <a:srgbClr val="FF0000"/>
                </a:solidFill>
              </a:rPr>
              <a:t>6. </a:t>
            </a:r>
            <a:r>
              <a:rPr lang="en-IN" b="1" u="sng" dirty="0" smtClean="0">
                <a:solidFill>
                  <a:srgbClr val="FF0000"/>
                </a:solidFill>
              </a:rPr>
              <a:t>OPERATIVE NATURAL PROCESSES</a:t>
            </a:r>
            <a:r>
              <a:rPr lang="en-IN" dirty="0" smtClean="0">
                <a:solidFill>
                  <a:srgbClr val="FF0000"/>
                </a:solidFill>
              </a:rPr>
              <a:t>: seismicity, Lineaments, soil erosion, winds: dust storms, drainage basins, mass movement</a:t>
            </a:r>
            <a:endParaRPr lang="en-IN"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4162428" y="5572140"/>
            <a:ext cx="838200" cy="3048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0000"/>
                </a:solidFill>
              </a:rPr>
              <a:t>JAIPUR</a:t>
            </a:r>
            <a:endParaRPr lang="en-GB" dirty="0">
              <a:solidFill>
                <a:srgbClr val="FF0000"/>
              </a:solidFill>
            </a:endParaRPr>
          </a:p>
        </p:txBody>
      </p:sp>
      <p:sp>
        <p:nvSpPr>
          <p:cNvPr id="4" name="TextBox 3"/>
          <p:cNvSpPr txBox="1"/>
          <p:nvPr/>
        </p:nvSpPr>
        <p:spPr>
          <a:xfrm>
            <a:off x="5000628" y="285728"/>
            <a:ext cx="4143372" cy="830997"/>
          </a:xfrm>
          <a:prstGeom prst="rect">
            <a:avLst/>
          </a:prstGeom>
          <a:noFill/>
        </p:spPr>
        <p:txBody>
          <a:bodyPr wrap="square" rtlCol="0">
            <a:spAutoFit/>
          </a:bodyPr>
          <a:lstStyle/>
          <a:p>
            <a:r>
              <a:rPr lang="en-IN" sz="2400" b="1" dirty="0" smtClean="0">
                <a:solidFill>
                  <a:srgbClr val="FF0000"/>
                </a:solidFill>
              </a:rPr>
              <a:t>GEOENVIRONMENTALLY SAFE URBAN DEVELOPMENT</a:t>
            </a:r>
            <a:endParaRPr lang="en-IN" sz="2400" b="1" dirty="0">
              <a:solidFill>
                <a:srgbClr val="FF0000"/>
              </a:solidFill>
            </a:endParaRPr>
          </a:p>
        </p:txBody>
      </p:sp>
      <p:pic>
        <p:nvPicPr>
          <p:cNvPr id="5" name="Picture 2" descr="IMAGERY"/>
          <p:cNvPicPr>
            <a:picLocks noChangeAspect="1" noChangeArrowheads="1"/>
          </p:cNvPicPr>
          <p:nvPr/>
        </p:nvPicPr>
        <p:blipFill>
          <a:blip r:embed="rId2" cstate="print"/>
          <a:srcRect/>
          <a:stretch>
            <a:fillRect/>
          </a:stretch>
        </p:blipFill>
        <p:spPr bwMode="auto">
          <a:xfrm>
            <a:off x="0" y="0"/>
            <a:ext cx="5000628" cy="6858000"/>
          </a:xfrm>
          <a:prstGeom prst="rect">
            <a:avLst/>
          </a:prstGeom>
          <a:noFill/>
        </p:spPr>
      </p:pic>
      <p:pic>
        <p:nvPicPr>
          <p:cNvPr id="6" name="Picture 2" descr="TMJPR2"/>
          <p:cNvPicPr>
            <a:picLocks noChangeAspect="1" noChangeArrowheads="1"/>
          </p:cNvPicPr>
          <p:nvPr/>
        </p:nvPicPr>
        <p:blipFill>
          <a:blip r:embed="rId3" cstate="print"/>
          <a:srcRect/>
          <a:stretch>
            <a:fillRect/>
          </a:stretch>
        </p:blipFill>
        <p:spPr bwMode="auto">
          <a:xfrm>
            <a:off x="4572000" y="1142984"/>
            <a:ext cx="4572000" cy="5715016"/>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descr="F:\SKW Google scenes\PUSHKAR AJMER ARAVALIS.jpg"/>
          <p:cNvPicPr>
            <a:picLocks noGrp="1" noChangeAspect="1" noChangeArrowheads="1"/>
          </p:cNvPicPr>
          <p:nvPr>
            <p:ph idx="1"/>
          </p:nvPr>
        </p:nvPicPr>
        <p:blipFill>
          <a:blip r:embed="rId2"/>
          <a:srcRect/>
          <a:stretch>
            <a:fillRect/>
          </a:stretch>
        </p:blipFill>
        <p:spPr bwMode="auto">
          <a:xfrm>
            <a:off x="55977" y="0"/>
            <a:ext cx="9016617" cy="6858024"/>
          </a:xfrm>
          <a:prstGeom prst="rect">
            <a:avLst/>
          </a:prstGeom>
          <a:noFill/>
        </p:spPr>
      </p:pic>
      <p:sp>
        <p:nvSpPr>
          <p:cNvPr id="4" name="TextBox 3"/>
          <p:cNvSpPr txBox="1"/>
          <p:nvPr/>
        </p:nvSpPr>
        <p:spPr>
          <a:xfrm>
            <a:off x="5000628" y="3214686"/>
            <a:ext cx="848246" cy="369332"/>
          </a:xfrm>
          <a:prstGeom prst="rect">
            <a:avLst/>
          </a:prstGeom>
          <a:noFill/>
        </p:spPr>
        <p:txBody>
          <a:bodyPr wrap="none" rtlCol="0">
            <a:spAutoFit/>
          </a:bodyPr>
          <a:lstStyle/>
          <a:p>
            <a:r>
              <a:rPr lang="en-IN" b="1" dirty="0" smtClean="0">
                <a:solidFill>
                  <a:srgbClr val="FF0000"/>
                </a:solidFill>
              </a:rPr>
              <a:t>AJMER</a:t>
            </a:r>
            <a:endParaRPr lang="en-IN" b="1"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796908"/>
          </a:xfrm>
        </p:spPr>
        <p:txBody>
          <a:bodyPr/>
          <a:lstStyle/>
          <a:p>
            <a:r>
              <a:rPr lang="en-IN" dirty="0" smtClean="0"/>
              <a:t>URBAN SECTOR PRESSURES</a:t>
            </a:r>
            <a:endParaRPr lang="en-IN" dirty="0"/>
          </a:p>
        </p:txBody>
      </p:sp>
      <p:sp>
        <p:nvSpPr>
          <p:cNvPr id="3" name="Content Placeholder 2"/>
          <p:cNvSpPr>
            <a:spLocks noGrp="1"/>
          </p:cNvSpPr>
          <p:nvPr>
            <p:ph idx="1"/>
          </p:nvPr>
        </p:nvSpPr>
        <p:spPr>
          <a:xfrm>
            <a:off x="285720" y="1142984"/>
            <a:ext cx="8643998" cy="5500726"/>
          </a:xfrm>
        </p:spPr>
        <p:txBody>
          <a:bodyPr>
            <a:normAutofit fontScale="85000" lnSpcReduction="10000"/>
          </a:bodyPr>
          <a:lstStyle/>
          <a:p>
            <a:pPr marL="514350" indent="-514350">
              <a:buFont typeface="+mj-lt"/>
              <a:buAutoNum type="arabicPeriod"/>
            </a:pPr>
            <a:r>
              <a:rPr lang="en-IN" b="1" dirty="0" smtClean="0">
                <a:solidFill>
                  <a:srgbClr val="C00000"/>
                </a:solidFill>
              </a:rPr>
              <a:t>Rapid urbano-industrial growth with RISING MIGRANTS AND POPULATION DENSITY </a:t>
            </a:r>
            <a:r>
              <a:rPr lang="en-IN" dirty="0" smtClean="0"/>
              <a:t>exerting pressures on  </a:t>
            </a:r>
            <a:r>
              <a:rPr lang="en-IN" b="1" dirty="0" smtClean="0"/>
              <a:t>infrastructure, civic amenities, services, water and power supplies, waste disposal/ management and sewerage treatment facilities</a:t>
            </a:r>
          </a:p>
          <a:p>
            <a:pPr marL="514350" indent="-514350">
              <a:buFont typeface="+mj-lt"/>
              <a:buAutoNum type="arabicPeriod"/>
            </a:pPr>
            <a:r>
              <a:rPr lang="en-IN" b="1" dirty="0" smtClean="0">
                <a:solidFill>
                  <a:srgbClr val="FF0000"/>
                </a:solidFill>
              </a:rPr>
              <a:t>Conversion of agricultural land for non-agricultural uses and overexploitation of groundwater resources</a:t>
            </a:r>
          </a:p>
          <a:p>
            <a:pPr marL="514350" indent="-514350">
              <a:buFont typeface="+mj-lt"/>
              <a:buAutoNum type="arabicPeriod"/>
            </a:pPr>
            <a:r>
              <a:rPr lang="en-IN" dirty="0" smtClean="0"/>
              <a:t>Need </a:t>
            </a:r>
            <a:r>
              <a:rPr lang="en-IN" dirty="0" smtClean="0"/>
              <a:t>to address </a:t>
            </a:r>
            <a:r>
              <a:rPr lang="en-IN" b="1" dirty="0" smtClean="0">
                <a:solidFill>
                  <a:srgbClr val="C00000"/>
                </a:solidFill>
              </a:rPr>
              <a:t>Planned Housing and Traffic Congestion/  Transportation issues</a:t>
            </a:r>
          </a:p>
          <a:p>
            <a:pPr marL="514350" indent="-514350">
              <a:buFont typeface="+mj-lt"/>
              <a:buAutoNum type="arabicPeriod"/>
            </a:pPr>
            <a:r>
              <a:rPr lang="en-IN" b="1" dirty="0" smtClean="0"/>
              <a:t>Unplanned </a:t>
            </a:r>
            <a:r>
              <a:rPr lang="en-IN" b="1" dirty="0" smtClean="0"/>
              <a:t>growth, large scale mismatch of landuse/ land capabilities</a:t>
            </a:r>
            <a:r>
              <a:rPr lang="en-IN" dirty="0" smtClean="0"/>
              <a:t> lead to enhanced propensity of environmental geohazards in the region</a:t>
            </a:r>
          </a:p>
          <a:p>
            <a:pPr marL="514350" indent="-514350">
              <a:buFont typeface="+mj-lt"/>
              <a:buAutoNum type="arabicPeriod"/>
            </a:pPr>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868346"/>
          </a:xfrm>
        </p:spPr>
        <p:txBody>
          <a:bodyPr/>
          <a:lstStyle/>
          <a:p>
            <a:r>
              <a:rPr lang="en-IN" dirty="0" smtClean="0"/>
              <a:t>IMPACTS</a:t>
            </a:r>
            <a:endParaRPr lang="en-IN" dirty="0"/>
          </a:p>
        </p:txBody>
      </p:sp>
      <p:sp>
        <p:nvSpPr>
          <p:cNvPr id="3" name="Content Placeholder 2"/>
          <p:cNvSpPr>
            <a:spLocks noGrp="1"/>
          </p:cNvSpPr>
          <p:nvPr>
            <p:ph idx="1"/>
          </p:nvPr>
        </p:nvSpPr>
        <p:spPr>
          <a:xfrm>
            <a:off x="142844" y="1071546"/>
            <a:ext cx="8858280" cy="5786454"/>
          </a:xfrm>
        </p:spPr>
        <p:txBody>
          <a:bodyPr>
            <a:normAutofit fontScale="92500" lnSpcReduction="20000"/>
          </a:bodyPr>
          <a:lstStyle/>
          <a:p>
            <a:pPr marL="514350" indent="-514350">
              <a:buFont typeface="+mj-lt"/>
              <a:buAutoNum type="arabicPeriod"/>
            </a:pPr>
            <a:r>
              <a:rPr lang="en-IN" dirty="0" smtClean="0"/>
              <a:t>Rapid population growth around urban centres and encroachment by slums development </a:t>
            </a:r>
          </a:p>
          <a:p>
            <a:pPr marL="514350" indent="-514350">
              <a:buFont typeface="+mj-lt"/>
              <a:buAutoNum type="arabicPeriod"/>
            </a:pPr>
            <a:r>
              <a:rPr lang="en-IN" dirty="0" smtClean="0">
                <a:solidFill>
                  <a:srgbClr val="C00000"/>
                </a:solidFill>
              </a:rPr>
              <a:t>Overexploitation of natural resources : water bodies, groundwater, river sand, brick kilns, rocks, etc</a:t>
            </a:r>
            <a:r>
              <a:rPr lang="en-IN" b="1" dirty="0" smtClean="0">
                <a:solidFill>
                  <a:srgbClr val="C00000"/>
                </a:solidFill>
              </a:rPr>
              <a:t>.</a:t>
            </a:r>
          </a:p>
          <a:p>
            <a:pPr marL="514350" indent="-514350">
              <a:buFont typeface="+mj-lt"/>
              <a:buAutoNum type="arabicPeriod"/>
            </a:pPr>
            <a:r>
              <a:rPr lang="en-IN" b="1" dirty="0" smtClean="0">
                <a:solidFill>
                  <a:srgbClr val="C00000"/>
                </a:solidFill>
              </a:rPr>
              <a:t>Degradation of hills and water bodies</a:t>
            </a:r>
          </a:p>
          <a:p>
            <a:pPr marL="514350" indent="-514350">
              <a:buFont typeface="+mj-lt"/>
              <a:buAutoNum type="arabicPeriod"/>
            </a:pPr>
            <a:r>
              <a:rPr lang="en-IN" b="1" dirty="0" smtClean="0">
                <a:solidFill>
                  <a:srgbClr val="C00000"/>
                </a:solidFill>
              </a:rPr>
              <a:t>Solid Waste disposal and increased use of plastics </a:t>
            </a:r>
          </a:p>
          <a:p>
            <a:pPr marL="514350" indent="-514350">
              <a:buFont typeface="+mj-lt"/>
              <a:buAutoNum type="arabicPeriod"/>
            </a:pPr>
            <a:r>
              <a:rPr lang="en-IN" b="1" dirty="0" smtClean="0">
                <a:solidFill>
                  <a:srgbClr val="C00000"/>
                </a:solidFill>
              </a:rPr>
              <a:t>Drainage and waste water management</a:t>
            </a:r>
          </a:p>
          <a:p>
            <a:pPr marL="514350" indent="-514350">
              <a:buFont typeface="+mj-lt"/>
              <a:buAutoNum type="arabicPeriod"/>
            </a:pPr>
            <a:r>
              <a:rPr lang="en-IN" b="1" dirty="0" smtClean="0">
                <a:solidFill>
                  <a:srgbClr val="C00000"/>
                </a:solidFill>
              </a:rPr>
              <a:t>Urban Landuse categorisation [landuse zoning</a:t>
            </a:r>
            <a:r>
              <a:rPr lang="en-IN" dirty="0" smtClean="0"/>
              <a:t>, roads - including bye-pass and ring roads; markets, medical services, educational centres, parks and green belts and open spaces, etc.</a:t>
            </a:r>
          </a:p>
          <a:p>
            <a:pPr marL="514350" indent="-514350">
              <a:buFont typeface="+mj-lt"/>
              <a:buAutoNum type="arabicPeriod"/>
            </a:pPr>
            <a:r>
              <a:rPr lang="en-IN" dirty="0" smtClean="0"/>
              <a:t>Air and Noise pollution</a:t>
            </a:r>
          </a:p>
          <a:p>
            <a:pPr marL="514350" indent="-514350">
              <a:buFont typeface="+mj-lt"/>
              <a:buAutoNum type="arabicPeriod"/>
            </a:pPr>
            <a:r>
              <a:rPr lang="en-IN" dirty="0" smtClean="0"/>
              <a:t>Decline in urban sanitation facilities</a:t>
            </a:r>
          </a:p>
          <a:p>
            <a:endParaRPr lang="en-I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654032"/>
          </a:xfrm>
        </p:spPr>
        <p:txBody>
          <a:bodyPr>
            <a:normAutofit fontScale="90000"/>
          </a:bodyPr>
          <a:lstStyle/>
          <a:p>
            <a:r>
              <a:rPr lang="en-IN" dirty="0" smtClean="0">
                <a:solidFill>
                  <a:srgbClr val="FF0000"/>
                </a:solidFill>
              </a:rPr>
              <a:t>RESPONSE</a:t>
            </a:r>
            <a:endParaRPr lang="en-IN" dirty="0">
              <a:solidFill>
                <a:srgbClr val="FF0000"/>
              </a:solidFill>
            </a:endParaRPr>
          </a:p>
        </p:txBody>
      </p:sp>
      <p:sp>
        <p:nvSpPr>
          <p:cNvPr id="3" name="Content Placeholder 2"/>
          <p:cNvSpPr>
            <a:spLocks noGrp="1"/>
          </p:cNvSpPr>
          <p:nvPr>
            <p:ph idx="1"/>
          </p:nvPr>
        </p:nvSpPr>
        <p:spPr>
          <a:xfrm>
            <a:off x="0" y="1071546"/>
            <a:ext cx="9144000" cy="5786454"/>
          </a:xfrm>
        </p:spPr>
        <p:txBody>
          <a:bodyPr>
            <a:normAutofit fontScale="92500" lnSpcReduction="10000"/>
          </a:bodyPr>
          <a:lstStyle/>
          <a:p>
            <a:r>
              <a:rPr lang="en-IN" dirty="0" smtClean="0"/>
              <a:t>Urban planning – master plans and periodic reviews / Rigorous Implementation/ intensive monitoring </a:t>
            </a:r>
          </a:p>
          <a:p>
            <a:r>
              <a:rPr lang="en-IN" dirty="0" smtClean="0"/>
              <a:t>Rajasthan Urban Infrastructure Development Project; </a:t>
            </a:r>
            <a:r>
              <a:rPr lang="en-IN" b="1" dirty="0" smtClean="0"/>
              <a:t>Jawaharlal Nehru National Urban Renewal Mission </a:t>
            </a:r>
            <a:r>
              <a:rPr lang="en-IN" b="1" dirty="0" smtClean="0">
                <a:solidFill>
                  <a:srgbClr val="C00000"/>
                </a:solidFill>
              </a:rPr>
              <a:t>[JNNURM]; </a:t>
            </a:r>
            <a:r>
              <a:rPr lang="en-IN" b="1" dirty="0" smtClean="0">
                <a:solidFill>
                  <a:srgbClr val="C00000"/>
                </a:solidFill>
              </a:rPr>
              <a:t> </a:t>
            </a:r>
            <a:r>
              <a:rPr lang="en-IN" b="1" dirty="0" err="1" smtClean="0"/>
              <a:t>Atal</a:t>
            </a:r>
            <a:r>
              <a:rPr lang="en-IN" b="1" dirty="0" smtClean="0"/>
              <a:t> </a:t>
            </a:r>
            <a:r>
              <a:rPr lang="en-IN" b="1" dirty="0" smtClean="0"/>
              <a:t>Mission for Rejuvenation and Urban Transformation </a:t>
            </a:r>
            <a:r>
              <a:rPr lang="en-IN" b="1" dirty="0" smtClean="0">
                <a:solidFill>
                  <a:srgbClr val="C00000"/>
                </a:solidFill>
              </a:rPr>
              <a:t>[AMRUT]</a:t>
            </a:r>
          </a:p>
          <a:p>
            <a:r>
              <a:rPr lang="en-IN" b="1" dirty="0" smtClean="0"/>
              <a:t>Swatch Bharat Mission - </a:t>
            </a:r>
          </a:p>
          <a:p>
            <a:r>
              <a:rPr lang="en-IN" b="1" dirty="0" smtClean="0">
                <a:solidFill>
                  <a:srgbClr val="C00000"/>
                </a:solidFill>
              </a:rPr>
              <a:t>New and Renewable Energy; Recycling and Quality Monitoring</a:t>
            </a:r>
          </a:p>
          <a:p>
            <a:r>
              <a:rPr lang="en-IN" b="1" dirty="0" smtClean="0"/>
              <a:t>Heritage City Development and Augmentation </a:t>
            </a:r>
            <a:r>
              <a:rPr lang="en-IN" b="1" dirty="0" err="1" smtClean="0"/>
              <a:t>Yojna</a:t>
            </a:r>
            <a:r>
              <a:rPr lang="en-IN" b="1" dirty="0" smtClean="0"/>
              <a:t> </a:t>
            </a:r>
            <a:r>
              <a:rPr lang="en-IN" b="1" dirty="0" smtClean="0">
                <a:solidFill>
                  <a:srgbClr val="FF0000"/>
                </a:solidFill>
              </a:rPr>
              <a:t>[HRIDAY]: Conservation of heritage </a:t>
            </a:r>
            <a:r>
              <a:rPr lang="en-IN" b="1" dirty="0" smtClean="0">
                <a:solidFill>
                  <a:srgbClr val="FF0000"/>
                </a:solidFill>
              </a:rPr>
              <a:t>buildings/ </a:t>
            </a:r>
            <a:r>
              <a:rPr lang="en-IN" b="1" dirty="0" err="1" smtClean="0">
                <a:solidFill>
                  <a:srgbClr val="FF0000"/>
                </a:solidFill>
              </a:rPr>
              <a:t>geosites</a:t>
            </a:r>
            <a:r>
              <a:rPr lang="en-IN" b="1" dirty="0" smtClean="0">
                <a:solidFill>
                  <a:srgbClr val="FF0000"/>
                </a:solidFill>
              </a:rPr>
              <a:t> </a:t>
            </a:r>
            <a:r>
              <a:rPr lang="en-IN" b="1" dirty="0" smtClean="0">
                <a:solidFill>
                  <a:srgbClr val="FF0000"/>
                </a:solidFill>
              </a:rPr>
              <a:t>and promotion of </a:t>
            </a:r>
            <a:r>
              <a:rPr lang="en-IN" b="1" dirty="0" smtClean="0">
                <a:solidFill>
                  <a:srgbClr val="FF0000"/>
                </a:solidFill>
              </a:rPr>
              <a:t>Geotourism</a:t>
            </a:r>
            <a:endParaRPr lang="en-IN" b="1"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solidFill>
                  <a:srgbClr val="C00000"/>
                </a:solidFill>
              </a:rPr>
              <a:t>Urban Geology – Fundamental Issues</a:t>
            </a:r>
            <a:endParaRPr lang="en-IN" dirty="0">
              <a:solidFill>
                <a:srgbClr val="C00000"/>
              </a:solidFill>
            </a:endParaRPr>
          </a:p>
        </p:txBody>
      </p:sp>
      <p:sp>
        <p:nvSpPr>
          <p:cNvPr id="3" name="Content Placeholder 2"/>
          <p:cNvSpPr>
            <a:spLocks noGrp="1"/>
          </p:cNvSpPr>
          <p:nvPr>
            <p:ph idx="1"/>
          </p:nvPr>
        </p:nvSpPr>
        <p:spPr>
          <a:xfrm>
            <a:off x="0" y="1600200"/>
            <a:ext cx="9144000" cy="4972072"/>
          </a:xfrm>
        </p:spPr>
        <p:txBody>
          <a:bodyPr>
            <a:normAutofit lnSpcReduction="10000"/>
          </a:bodyPr>
          <a:lstStyle/>
          <a:p>
            <a:pPr marL="514350" indent="-514350">
              <a:buFont typeface="+mj-lt"/>
              <a:buAutoNum type="arabicPeriod"/>
            </a:pPr>
            <a:r>
              <a:rPr lang="en-IN" dirty="0" smtClean="0"/>
              <a:t>Development and growth of Smart city </a:t>
            </a:r>
            <a:r>
              <a:rPr lang="en-IN" b="1" dirty="0" smtClean="0">
                <a:solidFill>
                  <a:srgbClr val="C00000"/>
                </a:solidFill>
              </a:rPr>
              <a:t>affects its hinterland </a:t>
            </a:r>
            <a:r>
              <a:rPr lang="en-IN" dirty="0" smtClean="0"/>
              <a:t>[for supply of men and material].</a:t>
            </a:r>
          </a:p>
          <a:p>
            <a:pPr marL="514350" indent="-514350">
              <a:buFont typeface="+mj-lt"/>
              <a:buAutoNum type="arabicPeriod"/>
            </a:pPr>
            <a:r>
              <a:rPr lang="en-IN" dirty="0" smtClean="0"/>
              <a:t>Therefore </a:t>
            </a:r>
            <a:r>
              <a:rPr lang="en-IN" b="1" dirty="0" smtClean="0">
                <a:solidFill>
                  <a:srgbClr val="C00000"/>
                </a:solidFill>
              </a:rPr>
              <a:t>Smart city cannot not be treated in isolation; entire region needs to be considered </a:t>
            </a:r>
            <a:r>
              <a:rPr lang="en-IN" dirty="0" smtClean="0"/>
              <a:t>for evaluation of resources and hazards…..,</a:t>
            </a:r>
          </a:p>
          <a:p>
            <a:pPr marL="514350" indent="-514350">
              <a:buFont typeface="+mj-lt"/>
              <a:buAutoNum type="arabicPeriod"/>
            </a:pPr>
            <a:r>
              <a:rPr lang="en-IN" b="1" dirty="0" smtClean="0">
                <a:solidFill>
                  <a:srgbClr val="C00000"/>
                </a:solidFill>
              </a:rPr>
              <a:t>A holistic and comprehensive geoenvironmental assessment </a:t>
            </a:r>
            <a:r>
              <a:rPr lang="en-IN" b="1" dirty="0" smtClean="0">
                <a:solidFill>
                  <a:srgbClr val="C00000"/>
                </a:solidFill>
              </a:rPr>
              <a:t> is </a:t>
            </a:r>
            <a:r>
              <a:rPr lang="en-IN" b="1" dirty="0" smtClean="0">
                <a:solidFill>
                  <a:srgbClr val="C00000"/>
                </a:solidFill>
              </a:rPr>
              <a:t>of prime </a:t>
            </a:r>
            <a:r>
              <a:rPr lang="en-IN" b="1" dirty="0" smtClean="0">
                <a:solidFill>
                  <a:srgbClr val="C00000"/>
                </a:solidFill>
              </a:rPr>
              <a:t>consideration- inclusive </a:t>
            </a:r>
            <a:r>
              <a:rPr lang="en-IN" b="1" dirty="0" err="1" smtClean="0">
                <a:solidFill>
                  <a:srgbClr val="C00000"/>
                </a:solidFill>
              </a:rPr>
              <a:t>gr</a:t>
            </a:r>
            <a:endParaRPr lang="en-IN" b="1" dirty="0" smtClean="0">
              <a:solidFill>
                <a:srgbClr val="C00000"/>
              </a:solidFill>
            </a:endParaRPr>
          </a:p>
          <a:p>
            <a:pPr marL="514350" indent="-514350">
              <a:buFont typeface="+mj-lt"/>
              <a:buAutoNum type="arabicPeriod"/>
            </a:pPr>
            <a:r>
              <a:rPr lang="en-IN" b="1" dirty="0" smtClean="0"/>
              <a:t>Decongestion and Decentralised Urban Growth Centres </a:t>
            </a:r>
            <a:r>
              <a:rPr lang="en-IN" b="1" dirty="0" smtClean="0">
                <a:solidFill>
                  <a:srgbClr val="FF0000"/>
                </a:solidFill>
              </a:rPr>
              <a:t>[satellite towns] </a:t>
            </a:r>
            <a:r>
              <a:rPr lang="en-IN" dirty="0" smtClean="0"/>
              <a:t>will be sustainable with improved connectivity and creation of facilities</a:t>
            </a:r>
          </a:p>
          <a:p>
            <a:endParaRPr lang="en-IN"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796908"/>
          </a:xfrm>
        </p:spPr>
        <p:txBody>
          <a:bodyPr/>
          <a:lstStyle/>
          <a:p>
            <a:r>
              <a:rPr lang="en-IN" b="1" dirty="0" smtClean="0">
                <a:solidFill>
                  <a:srgbClr val="FF0000"/>
                </a:solidFill>
              </a:rPr>
              <a:t>Challenges in </a:t>
            </a:r>
            <a:r>
              <a:rPr lang="en-IN" sz="4000" b="1" dirty="0" smtClean="0">
                <a:solidFill>
                  <a:srgbClr val="FF0000"/>
                </a:solidFill>
              </a:rPr>
              <a:t>URBAN  GEOLOGY</a:t>
            </a:r>
            <a:endParaRPr lang="en-IN" b="1" dirty="0"/>
          </a:p>
        </p:txBody>
      </p:sp>
      <p:sp>
        <p:nvSpPr>
          <p:cNvPr id="3" name="Content Placeholder 2"/>
          <p:cNvSpPr>
            <a:spLocks noGrp="1"/>
          </p:cNvSpPr>
          <p:nvPr>
            <p:ph idx="1"/>
          </p:nvPr>
        </p:nvSpPr>
        <p:spPr>
          <a:xfrm>
            <a:off x="0" y="1142984"/>
            <a:ext cx="9144000" cy="5715016"/>
          </a:xfrm>
        </p:spPr>
        <p:txBody>
          <a:bodyPr>
            <a:normAutofit fontScale="92500" lnSpcReduction="10000"/>
          </a:bodyPr>
          <a:lstStyle/>
          <a:p>
            <a:pPr marL="514350" indent="-514350">
              <a:buFont typeface="+mj-lt"/>
              <a:buAutoNum type="arabicPeriod"/>
            </a:pPr>
            <a:r>
              <a:rPr lang="en-IN" b="1" dirty="0" smtClean="0"/>
              <a:t>Tectonic domain – </a:t>
            </a:r>
            <a:r>
              <a:rPr lang="en-IN" sz="3000" b="1" dirty="0" smtClean="0"/>
              <a:t>Lineaments/ </a:t>
            </a:r>
            <a:r>
              <a:rPr lang="en-IN" sz="3000" b="1" dirty="0" err="1" smtClean="0"/>
              <a:t>Geofractures</a:t>
            </a:r>
            <a:r>
              <a:rPr lang="en-IN" sz="3000" b="1" dirty="0" smtClean="0"/>
              <a:t>, </a:t>
            </a:r>
            <a:r>
              <a:rPr lang="en-IN" sz="3000" b="1" dirty="0" smtClean="0"/>
              <a:t>Geohazards, [Geothermal / Geodiversity/ Geotourism Resources] </a:t>
            </a:r>
          </a:p>
          <a:p>
            <a:pPr marL="514350" indent="-514350">
              <a:buFont typeface="+mj-lt"/>
              <a:buAutoNum type="arabicPeriod"/>
            </a:pPr>
            <a:r>
              <a:rPr lang="en-IN" b="1" dirty="0" smtClean="0">
                <a:solidFill>
                  <a:srgbClr val="C00000"/>
                </a:solidFill>
              </a:rPr>
              <a:t>Hydrological issues: </a:t>
            </a:r>
            <a:r>
              <a:rPr lang="en-IN" sz="3500" b="1" dirty="0" smtClean="0"/>
              <a:t>Water Resources </a:t>
            </a:r>
            <a:r>
              <a:rPr lang="en-IN" b="1" dirty="0" smtClean="0">
                <a:solidFill>
                  <a:srgbClr val="C00000"/>
                </a:solidFill>
              </a:rPr>
              <a:t>- surface water, drainage basins and prospects of groundwater </a:t>
            </a:r>
          </a:p>
          <a:p>
            <a:pPr marL="514350" indent="-514350">
              <a:buFont typeface="+mj-lt"/>
              <a:buAutoNum type="arabicPeriod"/>
            </a:pPr>
            <a:r>
              <a:rPr lang="en-IN" b="1" dirty="0" smtClean="0"/>
              <a:t>Land </a:t>
            </a:r>
            <a:r>
              <a:rPr lang="en-IN" b="1" dirty="0" smtClean="0"/>
              <a:t>Resources </a:t>
            </a:r>
            <a:r>
              <a:rPr lang="en-IN" b="1" dirty="0" smtClean="0"/>
              <a:t>and landuse determinants</a:t>
            </a:r>
          </a:p>
          <a:p>
            <a:pPr marL="514350" indent="-514350">
              <a:buFont typeface="+mj-lt"/>
              <a:buAutoNum type="arabicPeriod"/>
            </a:pPr>
            <a:r>
              <a:rPr lang="en-IN" b="1" dirty="0" smtClean="0">
                <a:solidFill>
                  <a:srgbClr val="C00000"/>
                </a:solidFill>
              </a:rPr>
              <a:t>Energy and Minerals/ Rocks/ Metals </a:t>
            </a:r>
            <a:r>
              <a:rPr lang="en-IN" dirty="0" smtClean="0">
                <a:solidFill>
                  <a:srgbClr val="C00000"/>
                </a:solidFill>
              </a:rPr>
              <a:t>[for Industries, </a:t>
            </a:r>
            <a:r>
              <a:rPr lang="en-IN" b="1" dirty="0" smtClean="0"/>
              <a:t>Urban Infrastructure </a:t>
            </a:r>
            <a:r>
              <a:rPr lang="en-IN" dirty="0" smtClean="0">
                <a:solidFill>
                  <a:srgbClr val="C00000"/>
                </a:solidFill>
              </a:rPr>
              <a:t>and </a:t>
            </a:r>
            <a:r>
              <a:rPr lang="en-IN" dirty="0" smtClean="0">
                <a:solidFill>
                  <a:srgbClr val="C00000"/>
                </a:solidFill>
              </a:rPr>
              <a:t>Construction of </a:t>
            </a:r>
            <a:r>
              <a:rPr lang="en-IN" dirty="0" err="1" smtClean="0">
                <a:solidFill>
                  <a:srgbClr val="C00000"/>
                </a:solidFill>
              </a:rPr>
              <a:t>Bldgs</a:t>
            </a:r>
            <a:r>
              <a:rPr lang="en-IN" dirty="0" smtClean="0">
                <a:solidFill>
                  <a:srgbClr val="C00000"/>
                </a:solidFill>
              </a:rPr>
              <a:t>/roads</a:t>
            </a:r>
            <a:endParaRPr lang="en-IN" dirty="0" smtClean="0">
              <a:solidFill>
                <a:srgbClr val="C00000"/>
              </a:solidFill>
            </a:endParaRPr>
          </a:p>
          <a:p>
            <a:pPr marL="514350" indent="-514350">
              <a:buFont typeface="+mj-lt"/>
              <a:buAutoNum type="arabicPeriod"/>
            </a:pPr>
            <a:r>
              <a:rPr lang="en-IN" b="1" dirty="0" smtClean="0"/>
              <a:t>Environmental Degradation, Pollution and</a:t>
            </a:r>
          </a:p>
          <a:p>
            <a:pPr marL="514350" indent="-514350">
              <a:buFont typeface="+mj-lt"/>
              <a:buAutoNum type="arabicPeriod"/>
            </a:pPr>
            <a:r>
              <a:rPr lang="en-IN" b="1" dirty="0" smtClean="0">
                <a:solidFill>
                  <a:srgbClr val="FF0000"/>
                </a:solidFill>
              </a:rPr>
              <a:t>Anthropogenic Waste Management - various types: Medical, Solid Municipal, Industrial, Agricultural, Sewage, E-waste, etc.</a:t>
            </a:r>
          </a:p>
          <a:p>
            <a:pPr marL="514350" indent="-514350">
              <a:buFont typeface="+mj-lt"/>
              <a:buAutoNum type="arabicPeriod"/>
            </a:pPr>
            <a:endParaRPr lang="en-IN" dirty="0">
              <a:solidFill>
                <a:srgbClr val="C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9322" y="-24"/>
            <a:ext cx="3214678" cy="7109639"/>
          </a:xfrm>
          <a:prstGeom prst="rect">
            <a:avLst/>
          </a:prstGeom>
          <a:noFill/>
        </p:spPr>
        <p:txBody>
          <a:bodyPr wrap="square" rtlCol="0">
            <a:spAutoFit/>
          </a:bodyPr>
          <a:lstStyle/>
          <a:p>
            <a:endParaRPr lang="en-US" sz="2400" b="1" dirty="0" smtClean="0">
              <a:solidFill>
                <a:srgbClr val="FF0000"/>
              </a:solidFill>
            </a:endParaRPr>
          </a:p>
          <a:p>
            <a:r>
              <a:rPr lang="en-US" sz="2400" b="1" dirty="0" smtClean="0">
                <a:solidFill>
                  <a:srgbClr val="FF0000"/>
                </a:solidFill>
              </a:rPr>
              <a:t>Jaipur and Ajmer region has a hot, semi-arid climate with average 55 cm of rain every year, mostly confined to monsoon months, between June and September</a:t>
            </a:r>
            <a:endParaRPr lang="en-IN" sz="2400" b="1" dirty="0" smtClean="0">
              <a:solidFill>
                <a:srgbClr val="FF0000"/>
              </a:solidFill>
            </a:endParaRPr>
          </a:p>
          <a:p>
            <a:endParaRPr lang="en-US" sz="2400" b="1" dirty="0" smtClean="0"/>
          </a:p>
          <a:p>
            <a:r>
              <a:rPr lang="en-US" sz="2400" b="1" dirty="0" smtClean="0"/>
              <a:t>According to the 2011 census, </a:t>
            </a:r>
            <a:r>
              <a:rPr lang="en-US" sz="2400" b="1" dirty="0" smtClean="0">
                <a:solidFill>
                  <a:srgbClr val="C00000"/>
                </a:solidFill>
              </a:rPr>
              <a:t>Jaipur</a:t>
            </a:r>
            <a:r>
              <a:rPr lang="en-US" sz="2400" b="1" dirty="0" smtClean="0"/>
              <a:t> had a </a:t>
            </a:r>
            <a:r>
              <a:rPr lang="en-US" sz="2400" b="1" dirty="0" smtClean="0">
                <a:solidFill>
                  <a:srgbClr val="C00000"/>
                </a:solidFill>
              </a:rPr>
              <a:t>population of 3.1 million</a:t>
            </a:r>
            <a:r>
              <a:rPr lang="en-US" sz="2400" b="1" dirty="0" smtClean="0"/>
              <a:t>, making it the tenth most populous city in the country. </a:t>
            </a:r>
            <a:r>
              <a:rPr lang="en-US" sz="2400" b="1" dirty="0" smtClean="0">
                <a:solidFill>
                  <a:srgbClr val="C00000"/>
                </a:solidFill>
              </a:rPr>
              <a:t>Ajmer</a:t>
            </a:r>
            <a:r>
              <a:rPr lang="en-US" sz="2400" b="1" dirty="0" smtClean="0"/>
              <a:t> had a population of </a:t>
            </a:r>
            <a:r>
              <a:rPr lang="en-US" sz="2400" b="1" dirty="0" smtClean="0">
                <a:solidFill>
                  <a:srgbClr val="C00000"/>
                </a:solidFill>
              </a:rPr>
              <a:t>542,321 in the city</a:t>
            </a:r>
            <a:endParaRPr lang="en-IN" sz="2400" b="1" dirty="0" smtClean="0">
              <a:solidFill>
                <a:srgbClr val="C00000"/>
              </a:solidFill>
            </a:endParaRPr>
          </a:p>
          <a:p>
            <a:endParaRPr lang="en-IN" sz="2400" b="1" dirty="0"/>
          </a:p>
        </p:txBody>
      </p:sp>
      <p:sp>
        <p:nvSpPr>
          <p:cNvPr id="3" name="TextBox 2"/>
          <p:cNvSpPr txBox="1"/>
          <p:nvPr/>
        </p:nvSpPr>
        <p:spPr>
          <a:xfrm>
            <a:off x="714348" y="-24"/>
            <a:ext cx="6429420" cy="523220"/>
          </a:xfrm>
          <a:prstGeom prst="rect">
            <a:avLst/>
          </a:prstGeom>
          <a:noFill/>
        </p:spPr>
        <p:txBody>
          <a:bodyPr wrap="square" rtlCol="0">
            <a:spAutoFit/>
          </a:bodyPr>
          <a:lstStyle/>
          <a:p>
            <a:r>
              <a:rPr lang="en-IN" sz="2800" b="1" dirty="0" smtClean="0">
                <a:solidFill>
                  <a:srgbClr val="FF0000"/>
                </a:solidFill>
              </a:rPr>
              <a:t>Semiarid Climate and Growing Population</a:t>
            </a:r>
            <a:endParaRPr lang="en-IN" sz="2800" b="1" dirty="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42910" y="285728"/>
          <a:ext cx="8126644" cy="2786082"/>
        </p:xfrm>
        <a:graphic>
          <a:graphicData uri="http://schemas.openxmlformats.org/presentationml/2006/ole">
            <p:oleObj spid="_x0000_s198658" name="Chart" r:id="rId3" imgW="4219530" imgH="2571750" progId="Excel.Sheet.8">
              <p:embed/>
            </p:oleObj>
          </a:graphicData>
        </a:graphic>
      </p:graphicFrame>
      <p:graphicFrame>
        <p:nvGraphicFramePr>
          <p:cNvPr id="2051" name="Object 3"/>
          <p:cNvGraphicFramePr>
            <a:graphicFrameLocks noChangeAspect="1"/>
          </p:cNvGraphicFramePr>
          <p:nvPr/>
        </p:nvGraphicFramePr>
        <p:xfrm>
          <a:off x="642910" y="3371850"/>
          <a:ext cx="7965090" cy="3057545"/>
        </p:xfrm>
        <a:graphic>
          <a:graphicData uri="http://schemas.openxmlformats.org/presentationml/2006/ole">
            <p:oleObj spid="_x0000_s198659" name="Chart" r:id="rId4" imgW="4229281" imgH="2886075" progId="Excel.Sheet.8">
              <p:embed/>
            </p:oleObj>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mart city, smart city in india, smart city list, smart city rajasthan, Rajasthan, Rajasthan Smart City, Rajasthan Smart City plan, smart city kota, kota smart city, smart city ajmer, ajmer, ajmer smart city, smart city udaipur, udaipur, smart city jaipur, jaipur, jaipur smart city, Rajasthan Smart City plans"/>
          <p:cNvPicPr>
            <a:picLocks noGrp="1"/>
          </p:cNvPicPr>
          <p:nvPr>
            <p:ph idx="4294967295"/>
          </p:nvPr>
        </p:nvPicPr>
        <p:blipFill>
          <a:blip r:embed="rId2"/>
          <a:srcRect/>
          <a:stretch>
            <a:fillRect/>
          </a:stretch>
        </p:blipFill>
        <p:spPr bwMode="auto">
          <a:xfrm>
            <a:off x="1" y="1"/>
            <a:ext cx="4071933" cy="3357561"/>
          </a:xfrm>
          <a:prstGeom prst="rect">
            <a:avLst/>
          </a:prstGeom>
          <a:noFill/>
          <a:ln w="9525">
            <a:noFill/>
            <a:miter lim="800000"/>
            <a:headEnd/>
            <a:tailEnd/>
          </a:ln>
        </p:spPr>
      </p:pic>
      <p:pic>
        <p:nvPicPr>
          <p:cNvPr id="1026" name="Picture 2" descr="C:\Users\skw\Desktop\CITY OF HOPES mygov_1444195314190667.jpg"/>
          <p:cNvPicPr>
            <a:picLocks noChangeAspect="1" noChangeArrowheads="1"/>
          </p:cNvPicPr>
          <p:nvPr/>
        </p:nvPicPr>
        <p:blipFill>
          <a:blip r:embed="rId3"/>
          <a:srcRect/>
          <a:stretch>
            <a:fillRect/>
          </a:stretch>
        </p:blipFill>
        <p:spPr bwMode="auto">
          <a:xfrm>
            <a:off x="3714744" y="3238496"/>
            <a:ext cx="5429256" cy="3619504"/>
          </a:xfrm>
          <a:prstGeom prst="rect">
            <a:avLst/>
          </a:prstGeom>
          <a:noFill/>
        </p:spPr>
      </p:pic>
      <p:sp>
        <p:nvSpPr>
          <p:cNvPr id="6" name="TextBox 5"/>
          <p:cNvSpPr txBox="1"/>
          <p:nvPr/>
        </p:nvSpPr>
        <p:spPr>
          <a:xfrm>
            <a:off x="2428860" y="-23"/>
            <a:ext cx="3786214" cy="646331"/>
          </a:xfrm>
          <a:prstGeom prst="rect">
            <a:avLst/>
          </a:prstGeom>
          <a:noFill/>
        </p:spPr>
        <p:txBody>
          <a:bodyPr wrap="square" rtlCol="0">
            <a:spAutoFit/>
          </a:bodyPr>
          <a:lstStyle/>
          <a:p>
            <a:r>
              <a:rPr lang="en-IN" sz="3600" b="1" dirty="0" smtClean="0">
                <a:solidFill>
                  <a:srgbClr val="FF0000"/>
                </a:solidFill>
              </a:rPr>
              <a:t>JAIPUR: PINK CITY</a:t>
            </a:r>
            <a:endParaRPr lang="en-IN" sz="3600" b="1" dirty="0">
              <a:solidFill>
                <a:srgbClr val="FF0000"/>
              </a:solidFill>
            </a:endParaRPr>
          </a:p>
        </p:txBody>
      </p:sp>
      <p:pic>
        <p:nvPicPr>
          <p:cNvPr id="7" name="Picture 6" descr="smart city, smart city in india, smart city list, smart city rajasthan, Rajasthan, Rajasthan Smart City, Rajasthan Smart City plan, smart city kota, kota smart city, smart city ajmer, ajmer, ajmer smart city, smart city udaipur, udaipur, smart city jaipur, jaipur, jaipur smart city, Rajasthan Smart City plans"/>
          <p:cNvPicPr/>
          <p:nvPr/>
        </p:nvPicPr>
        <p:blipFill>
          <a:blip r:embed="rId4"/>
          <a:srcRect/>
          <a:stretch>
            <a:fillRect/>
          </a:stretch>
        </p:blipFill>
        <p:spPr bwMode="auto">
          <a:xfrm>
            <a:off x="0" y="3286124"/>
            <a:ext cx="2500298" cy="1500198"/>
          </a:xfrm>
          <a:prstGeom prst="rect">
            <a:avLst/>
          </a:prstGeom>
          <a:noFill/>
          <a:ln w="9525">
            <a:noFill/>
            <a:miter lim="800000"/>
            <a:headEnd/>
            <a:tailEnd/>
          </a:ln>
        </p:spPr>
      </p:pic>
      <p:pic>
        <p:nvPicPr>
          <p:cNvPr id="8" name="Picture 7" descr="smart city, smart city in india, smart city list, smart city rajasthan, Rajasthan, Rajasthan Smart City, Rajasthan Smart City plan, smart city kota, kota smart city, smart city ajmer, ajmer, ajmer smart city, smart city udaipur, udaipur, smart city jaipur, jaipur, jaipur smart city, Rajasthan Smart City plans"/>
          <p:cNvPicPr/>
          <p:nvPr/>
        </p:nvPicPr>
        <p:blipFill>
          <a:blip r:embed="rId5"/>
          <a:srcRect/>
          <a:stretch>
            <a:fillRect/>
          </a:stretch>
        </p:blipFill>
        <p:spPr bwMode="auto">
          <a:xfrm>
            <a:off x="5929322" y="0"/>
            <a:ext cx="3214710" cy="3286124"/>
          </a:xfrm>
          <a:prstGeom prst="rect">
            <a:avLst/>
          </a:prstGeom>
          <a:noFill/>
          <a:ln w="9525">
            <a:noFill/>
            <a:miter lim="800000"/>
            <a:headEnd/>
            <a:tailEnd/>
          </a:ln>
        </p:spPr>
      </p:pic>
      <p:pic>
        <p:nvPicPr>
          <p:cNvPr id="9" name="Picture 8" descr="https://smartcity.eletsonline.com/wp-content/uploads/2016/12/ajmer-300x132.jpg">
            <a:hlinkClick r:id="rId6"/>
          </p:cNvPr>
          <p:cNvPicPr/>
          <p:nvPr/>
        </p:nvPicPr>
        <p:blipFill>
          <a:blip r:embed="rId7"/>
          <a:srcRect/>
          <a:stretch>
            <a:fillRect/>
          </a:stretch>
        </p:blipFill>
        <p:spPr bwMode="auto">
          <a:xfrm>
            <a:off x="1985961" y="4643446"/>
            <a:ext cx="2371725" cy="2214578"/>
          </a:xfrm>
          <a:prstGeom prst="rect">
            <a:avLst/>
          </a:prstGeom>
          <a:noFill/>
          <a:ln w="9525">
            <a:noFill/>
            <a:miter lim="800000"/>
            <a:headEnd/>
            <a:tailEnd/>
          </a:ln>
        </p:spPr>
      </p:pic>
      <p:pic>
        <p:nvPicPr>
          <p:cNvPr id="10" name="Picture 9" descr="Dargah of moinuddin chishti.jpg">
            <a:hlinkClick r:id="rId8"/>
          </p:cNvPr>
          <p:cNvPicPr/>
          <p:nvPr/>
        </p:nvPicPr>
        <p:blipFill>
          <a:blip r:embed="rId9"/>
          <a:srcRect/>
          <a:stretch>
            <a:fillRect/>
          </a:stretch>
        </p:blipFill>
        <p:spPr bwMode="auto">
          <a:xfrm>
            <a:off x="2214546" y="3071810"/>
            <a:ext cx="2176460" cy="1571636"/>
          </a:xfrm>
          <a:prstGeom prst="rect">
            <a:avLst/>
          </a:prstGeom>
          <a:noFill/>
          <a:ln w="9525">
            <a:noFill/>
            <a:miter lim="800000"/>
            <a:headEnd/>
            <a:tailEnd/>
          </a:ln>
        </p:spPr>
      </p:pic>
      <p:pic>
        <p:nvPicPr>
          <p:cNvPr id="11" name="Picture 10" descr="Mayo college in a sunny day.jpg">
            <a:hlinkClick r:id="rId10"/>
          </p:cNvPr>
          <p:cNvPicPr/>
          <p:nvPr/>
        </p:nvPicPr>
        <p:blipFill>
          <a:blip r:embed="rId11"/>
          <a:srcRect/>
          <a:stretch>
            <a:fillRect/>
          </a:stretch>
        </p:blipFill>
        <p:spPr bwMode="auto">
          <a:xfrm>
            <a:off x="1" y="4786322"/>
            <a:ext cx="2000231" cy="2071678"/>
          </a:xfrm>
          <a:prstGeom prst="rect">
            <a:avLst/>
          </a:prstGeom>
          <a:noFill/>
          <a:ln w="9525">
            <a:noFill/>
            <a:miter lim="800000"/>
            <a:headEnd/>
            <a:tailEnd/>
          </a:ln>
        </p:spPr>
      </p:pic>
      <p:pic>
        <p:nvPicPr>
          <p:cNvPr id="12" name="Picture 11" descr="https://upload.wikimedia.org/wikipedia/commons/thumb/6/67/%D0%98%D0%BD%D0%B4%D0%B8%D1%8F47.jpg/75px-%D0%98%D0%BD%D0%B4%D0%B8%D1%8F47.jpg">
            <a:hlinkClick r:id="rId12"/>
          </p:cNvPr>
          <p:cNvPicPr/>
          <p:nvPr/>
        </p:nvPicPr>
        <p:blipFill>
          <a:blip r:embed="rId13"/>
          <a:srcRect/>
          <a:stretch>
            <a:fillRect/>
          </a:stretch>
        </p:blipFill>
        <p:spPr bwMode="auto">
          <a:xfrm>
            <a:off x="4071934" y="571480"/>
            <a:ext cx="1928824" cy="2714644"/>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86774" y="71414"/>
          <a:ext cx="8742944" cy="3364706"/>
        </p:xfrm>
        <a:graphic>
          <a:graphicData uri="http://schemas.openxmlformats.org/presentationml/2006/ole">
            <p:oleObj spid="_x0000_s199682" name="Chart" r:id="rId3" imgW="5334000" imgH="3724154" progId="Excel.Sheet.8">
              <p:embed/>
            </p:oleObj>
          </a:graphicData>
        </a:graphic>
      </p:graphicFrame>
      <p:graphicFrame>
        <p:nvGraphicFramePr>
          <p:cNvPr id="3075" name="Object 3"/>
          <p:cNvGraphicFramePr>
            <a:graphicFrameLocks noChangeAspect="1"/>
          </p:cNvGraphicFramePr>
          <p:nvPr/>
        </p:nvGraphicFramePr>
        <p:xfrm>
          <a:off x="0" y="3500438"/>
          <a:ext cx="9072594" cy="3357561"/>
        </p:xfrm>
        <a:graphic>
          <a:graphicData uri="http://schemas.openxmlformats.org/presentationml/2006/ole">
            <p:oleObj spid="_x0000_s199683" name="Worksheet" r:id="rId4" imgW="5432912" imgH="3002399" progId="Excel.Sheet.8">
              <p:embed/>
            </p:oleObj>
          </a:graphicData>
        </a:graphic>
      </p:graphicFrame>
      <p:sp>
        <p:nvSpPr>
          <p:cNvPr id="4" name="TextBox 3"/>
          <p:cNvSpPr txBox="1"/>
          <p:nvPr/>
        </p:nvSpPr>
        <p:spPr>
          <a:xfrm>
            <a:off x="5643602" y="500042"/>
            <a:ext cx="3428992" cy="1015663"/>
          </a:xfrm>
          <a:prstGeom prst="rect">
            <a:avLst/>
          </a:prstGeom>
          <a:noFill/>
        </p:spPr>
        <p:txBody>
          <a:bodyPr wrap="square" rtlCol="0">
            <a:spAutoFit/>
          </a:bodyPr>
          <a:lstStyle/>
          <a:p>
            <a:r>
              <a:rPr lang="en-IN" sz="2000" b="1" dirty="0" smtClean="0">
                <a:solidFill>
                  <a:srgbClr val="FF0000"/>
                </a:solidFill>
              </a:rPr>
              <a:t>&lt;60LPD against desired      standard  domestic supply </a:t>
            </a:r>
          </a:p>
          <a:p>
            <a:r>
              <a:rPr lang="en-IN" sz="2000" b="1" dirty="0" smtClean="0">
                <a:solidFill>
                  <a:srgbClr val="FF0000"/>
                </a:solidFill>
              </a:rPr>
              <a:t>      of 135 Lt/Day</a:t>
            </a:r>
            <a:endParaRPr lang="en-IN" sz="2000" b="1" dirty="0">
              <a:solidFill>
                <a:srgbClr val="FF0000"/>
              </a:solidFill>
            </a:endParaRPr>
          </a:p>
        </p:txBody>
      </p:sp>
      <p:sp>
        <p:nvSpPr>
          <p:cNvPr id="5" name="TextBox 4"/>
          <p:cNvSpPr txBox="1"/>
          <p:nvPr/>
        </p:nvSpPr>
        <p:spPr>
          <a:xfrm>
            <a:off x="285720" y="500042"/>
            <a:ext cx="4714908" cy="523220"/>
          </a:xfrm>
          <a:prstGeom prst="rect">
            <a:avLst/>
          </a:prstGeom>
          <a:noFill/>
        </p:spPr>
        <p:txBody>
          <a:bodyPr wrap="square" rtlCol="0">
            <a:spAutoFit/>
          </a:bodyPr>
          <a:lstStyle/>
          <a:p>
            <a:r>
              <a:rPr lang="en-IN" sz="2800" b="1" dirty="0" smtClean="0">
                <a:solidFill>
                  <a:srgbClr val="FF0000"/>
                </a:solidFill>
              </a:rPr>
              <a:t>WATER STRESSED REGION</a:t>
            </a:r>
            <a:endParaRPr lang="en-IN" sz="2800" b="1"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42844" y="30845"/>
            <a:ext cx="4760720" cy="5827047"/>
          </a:xfrm>
          <a:prstGeom prst="rect">
            <a:avLst/>
          </a:prstGeom>
          <a:noFill/>
          <a:ln w="9525">
            <a:noFill/>
            <a:miter lim="800000"/>
            <a:headEnd/>
            <a:tailEnd/>
          </a:ln>
        </p:spPr>
      </p:pic>
      <p:sp>
        <p:nvSpPr>
          <p:cNvPr id="3" name="TextBox 2"/>
          <p:cNvSpPr txBox="1"/>
          <p:nvPr/>
        </p:nvSpPr>
        <p:spPr>
          <a:xfrm>
            <a:off x="0" y="5715016"/>
            <a:ext cx="9144000" cy="1138773"/>
          </a:xfrm>
          <a:prstGeom prst="rect">
            <a:avLst/>
          </a:prstGeom>
          <a:noFill/>
        </p:spPr>
        <p:txBody>
          <a:bodyPr wrap="square" rtlCol="0">
            <a:spAutoFit/>
          </a:bodyPr>
          <a:lstStyle/>
          <a:p>
            <a:r>
              <a:rPr lang="en-US" sz="2400" dirty="0" smtClean="0"/>
              <a:t>Jaipur was founded on 18 November 1727 by </a:t>
            </a:r>
            <a:r>
              <a:rPr lang="en-US" sz="2400" u="sng" dirty="0" smtClean="0">
                <a:hlinkClick r:id="rId3" tooltip="Jai Singh II"/>
              </a:rPr>
              <a:t>Jai Singh II</a:t>
            </a:r>
            <a:r>
              <a:rPr lang="en-US" sz="2400" dirty="0" smtClean="0"/>
              <a:t>,</a:t>
            </a:r>
            <a:r>
              <a:rPr lang="en-US" sz="2400" u="sng" baseline="30000" dirty="0" smtClean="0"/>
              <a:t> </a:t>
            </a:r>
            <a:r>
              <a:rPr lang="en-US" sz="2400" dirty="0" smtClean="0"/>
              <a:t>the ruler of </a:t>
            </a:r>
            <a:r>
              <a:rPr lang="en-US" sz="2400" u="sng" dirty="0" err="1" smtClean="0">
                <a:hlinkClick r:id="rId4" tooltip="Amer, India"/>
              </a:rPr>
              <a:t>Amer</a:t>
            </a:r>
            <a:r>
              <a:rPr lang="en-US" sz="2400" dirty="0" smtClean="0"/>
              <a:t>, and after whom the city is named. </a:t>
            </a:r>
            <a:r>
              <a:rPr lang="en-US" sz="2000" b="1" dirty="0" smtClean="0">
                <a:solidFill>
                  <a:srgbClr val="FF0000"/>
                </a:solidFill>
              </a:rPr>
              <a:t>During the rule of </a:t>
            </a:r>
            <a:r>
              <a:rPr lang="en-US" sz="2000" b="1" dirty="0" err="1" smtClean="0">
                <a:solidFill>
                  <a:srgbClr val="FF0000"/>
                </a:solidFill>
              </a:rPr>
              <a:t>Sawai</a:t>
            </a:r>
            <a:r>
              <a:rPr lang="en-US" sz="2000" b="1" dirty="0" smtClean="0">
                <a:solidFill>
                  <a:srgbClr val="FF0000"/>
                </a:solidFill>
              </a:rPr>
              <a:t> Ram Singh I, the city was painted pink to welcome the Prince of Wales, later Edward VII, in 1876</a:t>
            </a:r>
            <a:endParaRPr lang="en-IN" sz="2000" b="1" dirty="0">
              <a:solidFill>
                <a:srgbClr val="FF0000"/>
              </a:solidFill>
            </a:endParaRPr>
          </a:p>
        </p:txBody>
      </p:sp>
      <p:pic>
        <p:nvPicPr>
          <p:cNvPr id="4" name="Picture 2"/>
          <p:cNvPicPr>
            <a:picLocks noChangeAspect="1" noChangeArrowheads="1"/>
          </p:cNvPicPr>
          <p:nvPr/>
        </p:nvPicPr>
        <p:blipFill>
          <a:blip r:embed="rId5" cstate="print"/>
          <a:srcRect/>
          <a:stretch>
            <a:fillRect/>
          </a:stretch>
        </p:blipFill>
        <p:spPr>
          <a:xfrm>
            <a:off x="4714876" y="42836"/>
            <a:ext cx="4429124" cy="560074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p:txBody>
          <a:bodyPr/>
          <a:lstStyle/>
          <a:p>
            <a:endParaRPr lang="en-US"/>
          </a:p>
        </p:txBody>
      </p:sp>
      <p:pic>
        <p:nvPicPr>
          <p:cNvPr id="96261" name="Picture 5" descr="Jaipur 6March2008 002"/>
          <p:cNvPicPr>
            <a:picLocks noChangeAspect="1" noChangeArrowheads="1"/>
          </p:cNvPicPr>
          <p:nvPr/>
        </p:nvPicPr>
        <p:blipFill>
          <a:blip r:embed="rId2" cstate="print"/>
          <a:srcRect/>
          <a:stretch>
            <a:fillRect/>
          </a:stretch>
        </p:blipFill>
        <p:spPr bwMode="auto">
          <a:xfrm>
            <a:off x="714348" y="71414"/>
            <a:ext cx="8005388" cy="3665941"/>
          </a:xfrm>
          <a:prstGeom prst="rect">
            <a:avLst/>
          </a:prstGeom>
          <a:noFill/>
        </p:spPr>
      </p:pic>
      <p:pic>
        <p:nvPicPr>
          <p:cNvPr id="4" name="Picture 5" descr="Jaipur 6March2008 016"/>
          <p:cNvPicPr>
            <a:picLocks noChangeAspect="1" noChangeArrowheads="1"/>
          </p:cNvPicPr>
          <p:nvPr/>
        </p:nvPicPr>
        <p:blipFill>
          <a:blip r:embed="rId3" cstate="print"/>
          <a:srcRect/>
          <a:stretch>
            <a:fillRect/>
          </a:stretch>
        </p:blipFill>
        <p:spPr bwMode="auto">
          <a:xfrm>
            <a:off x="642910" y="3143248"/>
            <a:ext cx="8143932" cy="3665916"/>
          </a:xfrm>
          <a:prstGeom prst="rect">
            <a:avLst/>
          </a:prstGeom>
          <a:noFill/>
        </p:spPr>
      </p:pic>
      <p:sp>
        <p:nvSpPr>
          <p:cNvPr id="5" name="TextBox 4"/>
          <p:cNvSpPr txBox="1"/>
          <p:nvPr/>
        </p:nvSpPr>
        <p:spPr>
          <a:xfrm>
            <a:off x="1357290" y="142852"/>
            <a:ext cx="4214842" cy="461665"/>
          </a:xfrm>
          <a:prstGeom prst="rect">
            <a:avLst/>
          </a:prstGeom>
          <a:noFill/>
        </p:spPr>
        <p:txBody>
          <a:bodyPr wrap="square" rtlCol="0">
            <a:spAutoFit/>
          </a:bodyPr>
          <a:lstStyle/>
          <a:p>
            <a:r>
              <a:rPr lang="en-IN" sz="2400" b="1" dirty="0" smtClean="0">
                <a:solidFill>
                  <a:srgbClr val="FF0000"/>
                </a:solidFill>
              </a:rPr>
              <a:t>AMANISHAH NALA in 2008</a:t>
            </a:r>
            <a:endParaRPr lang="en-IN" sz="2400" b="1" dirty="0">
              <a:solidFill>
                <a:srgbClr val="FF0000"/>
              </a:solidFill>
            </a:endParaRPr>
          </a:p>
        </p:txBody>
      </p:sp>
      <p:sp>
        <p:nvSpPr>
          <p:cNvPr id="6" name="TextBox 5"/>
          <p:cNvSpPr txBox="1"/>
          <p:nvPr/>
        </p:nvSpPr>
        <p:spPr>
          <a:xfrm>
            <a:off x="3714744" y="3071810"/>
            <a:ext cx="5429256" cy="461665"/>
          </a:xfrm>
          <a:prstGeom prst="rect">
            <a:avLst/>
          </a:prstGeom>
          <a:noFill/>
        </p:spPr>
        <p:txBody>
          <a:bodyPr wrap="square" rtlCol="0">
            <a:spAutoFit/>
          </a:bodyPr>
          <a:lstStyle/>
          <a:p>
            <a:r>
              <a:rPr lang="en-IN" sz="2400" dirty="0" smtClean="0">
                <a:solidFill>
                  <a:srgbClr val="C00000"/>
                </a:solidFill>
              </a:rPr>
              <a:t>           ENCROACHMENTS, waste dumping</a:t>
            </a:r>
            <a:endParaRPr lang="en-IN" sz="2400" dirty="0">
              <a:solidFill>
                <a:srgbClr val="C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C:\Users\skw\Desktop\photos JAIPUR 28Nov18 AMMA NALA\DSC06529.JPG"/>
          <p:cNvPicPr>
            <a:picLocks noGrp="1" noChangeAspect="1" noChangeArrowheads="1"/>
          </p:cNvPicPr>
          <p:nvPr>
            <p:ph idx="1"/>
          </p:nvPr>
        </p:nvPicPr>
        <p:blipFill>
          <a:blip r:embed="rId2" cstate="print"/>
          <a:srcRect/>
          <a:stretch>
            <a:fillRect/>
          </a:stretch>
        </p:blipFill>
        <p:spPr bwMode="auto">
          <a:xfrm>
            <a:off x="4697931" y="0"/>
            <a:ext cx="4446069" cy="3334552"/>
          </a:xfrm>
          <a:prstGeom prst="rect">
            <a:avLst/>
          </a:prstGeom>
          <a:noFill/>
        </p:spPr>
      </p:pic>
      <p:pic>
        <p:nvPicPr>
          <p:cNvPr id="1027" name="Picture 3" descr="C:\Users\skw\Desktop\photos JAIPUR 28Nov18 AMMA NALA\DSC06533.JPG"/>
          <p:cNvPicPr>
            <a:picLocks noChangeAspect="1" noChangeArrowheads="1"/>
          </p:cNvPicPr>
          <p:nvPr/>
        </p:nvPicPr>
        <p:blipFill>
          <a:blip r:embed="rId3" cstate="print"/>
          <a:srcRect/>
          <a:stretch>
            <a:fillRect/>
          </a:stretch>
        </p:blipFill>
        <p:spPr bwMode="auto">
          <a:xfrm>
            <a:off x="0" y="0"/>
            <a:ext cx="5000660" cy="3750495"/>
          </a:xfrm>
          <a:prstGeom prst="rect">
            <a:avLst/>
          </a:prstGeom>
          <a:noFill/>
        </p:spPr>
      </p:pic>
      <p:pic>
        <p:nvPicPr>
          <p:cNvPr id="1028" name="Picture 4" descr="C:\Users\skw\Desktop\photos JAIPUR 28Nov18 AMMA NALA\DSC06536.JPG"/>
          <p:cNvPicPr>
            <a:picLocks noChangeAspect="1" noChangeArrowheads="1"/>
          </p:cNvPicPr>
          <p:nvPr/>
        </p:nvPicPr>
        <p:blipFill>
          <a:blip r:embed="rId4" cstate="print"/>
          <a:srcRect/>
          <a:stretch>
            <a:fillRect/>
          </a:stretch>
        </p:blipFill>
        <p:spPr bwMode="auto">
          <a:xfrm>
            <a:off x="4357654" y="3268240"/>
            <a:ext cx="4786346" cy="3589760"/>
          </a:xfrm>
          <a:prstGeom prst="rect">
            <a:avLst/>
          </a:prstGeom>
          <a:noFill/>
        </p:spPr>
      </p:pic>
      <p:pic>
        <p:nvPicPr>
          <p:cNvPr id="1029" name="Picture 5" descr="C:\Users\skw\Desktop\photos JAIPUR 28Nov18 AMMA NALA\DSC06534.JPG"/>
          <p:cNvPicPr>
            <a:picLocks noChangeAspect="1" noChangeArrowheads="1"/>
          </p:cNvPicPr>
          <p:nvPr/>
        </p:nvPicPr>
        <p:blipFill>
          <a:blip r:embed="rId5" cstate="print"/>
          <a:srcRect/>
          <a:stretch>
            <a:fillRect/>
          </a:stretch>
        </p:blipFill>
        <p:spPr bwMode="auto">
          <a:xfrm>
            <a:off x="0" y="3286124"/>
            <a:ext cx="4476749" cy="3571876"/>
          </a:xfrm>
          <a:prstGeom prst="rect">
            <a:avLst/>
          </a:prstGeom>
          <a:noFill/>
        </p:spPr>
      </p:pic>
      <p:sp>
        <p:nvSpPr>
          <p:cNvPr id="7" name="TextBox 6"/>
          <p:cNvSpPr txBox="1"/>
          <p:nvPr/>
        </p:nvSpPr>
        <p:spPr>
          <a:xfrm>
            <a:off x="1357290" y="3357562"/>
            <a:ext cx="6715172" cy="461665"/>
          </a:xfrm>
          <a:prstGeom prst="rect">
            <a:avLst/>
          </a:prstGeom>
          <a:noFill/>
        </p:spPr>
        <p:txBody>
          <a:bodyPr wrap="square" rtlCol="0">
            <a:spAutoFit/>
          </a:bodyPr>
          <a:lstStyle/>
          <a:p>
            <a:r>
              <a:rPr lang="en-IN" sz="2400" b="1" dirty="0" smtClean="0">
                <a:solidFill>
                  <a:srgbClr val="FF0000"/>
                </a:solidFill>
              </a:rPr>
              <a:t>RESTORATION OF NALA AS  DRVAYAVATI NADI 2018</a:t>
            </a:r>
            <a:endParaRPr lang="en-IN" sz="2400"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a:srcRect l="40952" t="13428" r="24762" b="12668"/>
          <a:stretch>
            <a:fillRect/>
          </a:stretch>
        </p:blipFill>
        <p:spPr bwMode="auto">
          <a:xfrm>
            <a:off x="-32" y="0"/>
            <a:ext cx="5091113" cy="6858000"/>
          </a:xfrm>
          <a:prstGeom prst="rect">
            <a:avLst/>
          </a:prstGeom>
          <a:noFill/>
          <a:ln w="9525">
            <a:noFill/>
            <a:miter lim="800000"/>
            <a:headEnd/>
            <a:tailEnd/>
          </a:ln>
        </p:spPr>
      </p:pic>
      <p:sp>
        <p:nvSpPr>
          <p:cNvPr id="34819" name="Text Box 4"/>
          <p:cNvSpPr txBox="1">
            <a:spLocks noChangeArrowheads="1"/>
          </p:cNvSpPr>
          <p:nvPr/>
        </p:nvSpPr>
        <p:spPr bwMode="auto">
          <a:xfrm>
            <a:off x="5000628" y="304800"/>
            <a:ext cx="4143373" cy="1200329"/>
          </a:xfrm>
          <a:prstGeom prst="rect">
            <a:avLst/>
          </a:prstGeom>
          <a:noFill/>
          <a:ln w="9525">
            <a:noFill/>
            <a:miter lim="800000"/>
            <a:headEnd/>
            <a:tailEnd/>
          </a:ln>
        </p:spPr>
        <p:txBody>
          <a:bodyPr wrap="square">
            <a:spAutoFit/>
          </a:bodyPr>
          <a:lstStyle/>
          <a:p>
            <a:r>
              <a:rPr lang="en-US" sz="2400" b="1" dirty="0">
                <a:solidFill>
                  <a:srgbClr val="FF0000"/>
                </a:solidFill>
              </a:rPr>
              <a:t>Major </a:t>
            </a:r>
            <a:r>
              <a:rPr lang="en-US" sz="2400" b="1" dirty="0" smtClean="0">
                <a:solidFill>
                  <a:srgbClr val="FF0000"/>
                </a:solidFill>
              </a:rPr>
              <a:t>tectonic Lineaments  ideally suited for groundwater recharge zones</a:t>
            </a:r>
            <a:endParaRPr lang="en-US" sz="2400" b="1" dirty="0">
              <a:solidFill>
                <a:srgbClr val="FF0000"/>
              </a:solidFill>
            </a:endParaRPr>
          </a:p>
        </p:txBody>
      </p:sp>
      <p:sp>
        <p:nvSpPr>
          <p:cNvPr id="4" name="5-Point Star 3"/>
          <p:cNvSpPr/>
          <p:nvPr/>
        </p:nvSpPr>
        <p:spPr>
          <a:xfrm>
            <a:off x="3143240" y="3143248"/>
            <a:ext cx="571504" cy="500066"/>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5000628" y="1714489"/>
            <a:ext cx="4071966" cy="1200329"/>
          </a:xfrm>
          <a:prstGeom prst="rect">
            <a:avLst/>
          </a:prstGeom>
          <a:noFill/>
        </p:spPr>
        <p:txBody>
          <a:bodyPr wrap="square" rtlCol="0">
            <a:spAutoFit/>
          </a:bodyPr>
          <a:lstStyle/>
          <a:p>
            <a:r>
              <a:rPr lang="en-IN" sz="2400" dirty="0" smtClean="0"/>
              <a:t>Well drained Sandy soils  suited </a:t>
            </a:r>
          </a:p>
          <a:p>
            <a:r>
              <a:rPr lang="en-IN" sz="2400" dirty="0" smtClean="0"/>
              <a:t>For agricultural practices, </a:t>
            </a:r>
          </a:p>
          <a:p>
            <a:r>
              <a:rPr lang="en-IN" sz="2400" dirty="0" smtClean="0"/>
              <a:t>cash crops </a:t>
            </a:r>
            <a:endParaRPr lang="en-IN" sz="2400" dirty="0"/>
          </a:p>
        </p:txBody>
      </p:sp>
      <p:sp>
        <p:nvSpPr>
          <p:cNvPr id="6" name="TextBox 5"/>
          <p:cNvSpPr txBox="1"/>
          <p:nvPr/>
        </p:nvSpPr>
        <p:spPr>
          <a:xfrm>
            <a:off x="5072066" y="3500438"/>
            <a:ext cx="3406317" cy="1200329"/>
          </a:xfrm>
          <a:prstGeom prst="rect">
            <a:avLst/>
          </a:prstGeom>
          <a:noFill/>
        </p:spPr>
        <p:txBody>
          <a:bodyPr wrap="none" rtlCol="0">
            <a:spAutoFit/>
          </a:bodyPr>
          <a:lstStyle/>
          <a:p>
            <a:r>
              <a:rPr lang="en-IN" sz="2400" dirty="0" smtClean="0"/>
              <a:t>Recycling liquid waste for </a:t>
            </a:r>
          </a:p>
          <a:p>
            <a:r>
              <a:rPr lang="en-IN" sz="2400" dirty="0" smtClean="0"/>
              <a:t>natural slow  percolation </a:t>
            </a:r>
          </a:p>
          <a:p>
            <a:r>
              <a:rPr lang="en-IN" sz="2400" dirty="0" smtClean="0"/>
              <a:t>and conservation</a:t>
            </a:r>
            <a:endParaRPr lang="en-IN" sz="2400" dirty="0"/>
          </a:p>
        </p:txBody>
      </p:sp>
      <p:sp>
        <p:nvSpPr>
          <p:cNvPr id="7" name="TextBox 6"/>
          <p:cNvSpPr txBox="1"/>
          <p:nvPr/>
        </p:nvSpPr>
        <p:spPr>
          <a:xfrm>
            <a:off x="5143504" y="5072074"/>
            <a:ext cx="2857520" cy="1569660"/>
          </a:xfrm>
          <a:prstGeom prst="rect">
            <a:avLst/>
          </a:prstGeom>
          <a:noFill/>
        </p:spPr>
        <p:txBody>
          <a:bodyPr wrap="square" rtlCol="0">
            <a:spAutoFit/>
          </a:bodyPr>
          <a:lstStyle/>
          <a:p>
            <a:r>
              <a:rPr lang="en-IN" sz="2400" b="1" dirty="0" smtClean="0">
                <a:solidFill>
                  <a:srgbClr val="FF0000"/>
                </a:solidFill>
              </a:rPr>
              <a:t>Septic-tank sewage disposal here may produce public health problems </a:t>
            </a:r>
            <a:endParaRPr lang="en-IN" sz="2400" b="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5035"/>
            <a:ext cx="8229600" cy="1039415"/>
          </a:xfrm>
        </p:spPr>
        <p:txBody>
          <a:bodyPr>
            <a:normAutofit fontScale="90000"/>
          </a:bodyPr>
          <a:lstStyle/>
          <a:p>
            <a:r>
              <a:rPr lang="en-US" sz="2400" b="1" dirty="0">
                <a:solidFill>
                  <a:srgbClr val="003399"/>
                </a:solidFill>
              </a:rPr>
              <a:t>GEOLOGICALLY FAVAOURABLE LOCALES FOR WATER HARVESTING</a:t>
            </a:r>
            <a:br>
              <a:rPr lang="en-US" sz="2400" b="1" dirty="0">
                <a:solidFill>
                  <a:srgbClr val="003399"/>
                </a:solidFill>
              </a:rPr>
            </a:br>
            <a:r>
              <a:rPr lang="en-US" sz="2400" b="1" dirty="0">
                <a:solidFill>
                  <a:srgbClr val="003399"/>
                </a:solidFill>
              </a:rPr>
              <a:t>vs.  RECHARGE STRUCTURES</a:t>
            </a:r>
            <a:br>
              <a:rPr lang="en-US" sz="2400" b="1" dirty="0">
                <a:solidFill>
                  <a:srgbClr val="003399"/>
                </a:solidFill>
              </a:rPr>
            </a:br>
            <a:endParaRPr lang="en-US" sz="2400" b="1" dirty="0">
              <a:solidFill>
                <a:srgbClr val="003399"/>
              </a:solidFill>
            </a:endParaRPr>
          </a:p>
        </p:txBody>
      </p:sp>
      <p:sp>
        <p:nvSpPr>
          <p:cNvPr id="60419" name="Rectangle 3"/>
          <p:cNvSpPr>
            <a:spLocks noGrp="1" noChangeArrowheads="1"/>
          </p:cNvSpPr>
          <p:nvPr>
            <p:ph type="body" sz="half" idx="1"/>
          </p:nvPr>
        </p:nvSpPr>
        <p:spPr>
          <a:xfrm>
            <a:off x="571472" y="1371600"/>
            <a:ext cx="3357586" cy="4724400"/>
          </a:xfrm>
        </p:spPr>
        <p:txBody>
          <a:bodyPr>
            <a:normAutofit fontScale="92500" lnSpcReduction="20000"/>
          </a:bodyPr>
          <a:lstStyle/>
          <a:p>
            <a:pPr marL="533400" indent="-533400" algn="ctr">
              <a:lnSpc>
                <a:spcPct val="150000"/>
              </a:lnSpc>
              <a:buFontTx/>
              <a:buNone/>
            </a:pPr>
            <a:r>
              <a:rPr lang="en-US" sz="2000" b="1" i="1" u="sng" dirty="0">
                <a:solidFill>
                  <a:srgbClr val="003399"/>
                </a:solidFill>
              </a:rPr>
              <a:t>ZONES</a:t>
            </a:r>
          </a:p>
          <a:p>
            <a:pPr marL="533400" indent="-533400">
              <a:lnSpc>
                <a:spcPct val="150000"/>
              </a:lnSpc>
              <a:buFontTx/>
              <a:buNone/>
            </a:pPr>
            <a:r>
              <a:rPr lang="en-US" sz="1600" b="1" dirty="0">
                <a:solidFill>
                  <a:srgbClr val="003399"/>
                </a:solidFill>
              </a:rPr>
              <a:t>1.     FOOT HILL ZONE</a:t>
            </a:r>
          </a:p>
          <a:p>
            <a:pPr marL="533400" indent="-533400">
              <a:lnSpc>
                <a:spcPct val="150000"/>
              </a:lnSpc>
            </a:pPr>
            <a:endParaRPr lang="en-US" sz="1600" b="1" dirty="0">
              <a:solidFill>
                <a:srgbClr val="003399"/>
              </a:solidFill>
            </a:endParaRPr>
          </a:p>
          <a:p>
            <a:pPr marL="533400" indent="-533400">
              <a:lnSpc>
                <a:spcPct val="150000"/>
              </a:lnSpc>
              <a:buFontTx/>
              <a:buNone/>
            </a:pPr>
            <a:r>
              <a:rPr lang="en-US" sz="1600" b="1" dirty="0">
                <a:solidFill>
                  <a:srgbClr val="003399"/>
                </a:solidFill>
              </a:rPr>
              <a:t>2.    BUILT-UP AREAS</a:t>
            </a:r>
          </a:p>
          <a:p>
            <a:pPr marL="533400" indent="-533400">
              <a:lnSpc>
                <a:spcPct val="150000"/>
              </a:lnSpc>
            </a:pPr>
            <a:endParaRPr lang="en-US" sz="1600" b="1" dirty="0">
              <a:solidFill>
                <a:srgbClr val="003399"/>
              </a:solidFill>
            </a:endParaRPr>
          </a:p>
          <a:p>
            <a:pPr marL="533400" indent="-533400">
              <a:lnSpc>
                <a:spcPct val="150000"/>
              </a:lnSpc>
              <a:buFontTx/>
              <a:buNone/>
            </a:pPr>
            <a:r>
              <a:rPr lang="en-US" sz="1600" b="1" dirty="0">
                <a:solidFill>
                  <a:srgbClr val="003399"/>
                </a:solidFill>
              </a:rPr>
              <a:t>3.    LINEAMENT ZONE</a:t>
            </a:r>
          </a:p>
          <a:p>
            <a:pPr marL="533400" indent="-533400">
              <a:lnSpc>
                <a:spcPct val="150000"/>
              </a:lnSpc>
            </a:pPr>
            <a:endParaRPr lang="en-US" sz="1600" b="1" dirty="0">
              <a:solidFill>
                <a:srgbClr val="003399"/>
              </a:solidFill>
            </a:endParaRPr>
          </a:p>
          <a:p>
            <a:pPr marL="533400" indent="-533400">
              <a:lnSpc>
                <a:spcPct val="150000"/>
              </a:lnSpc>
              <a:buFontTx/>
              <a:buNone/>
            </a:pPr>
            <a:r>
              <a:rPr lang="en-US" sz="1600" b="1" dirty="0">
                <a:solidFill>
                  <a:srgbClr val="003399"/>
                </a:solidFill>
              </a:rPr>
              <a:t>4.   EPHEMERAL DRAINAGES</a:t>
            </a:r>
          </a:p>
          <a:p>
            <a:pPr marL="533400" indent="-533400">
              <a:lnSpc>
                <a:spcPct val="150000"/>
              </a:lnSpc>
            </a:pPr>
            <a:endParaRPr lang="en-US" sz="1600" b="1" dirty="0">
              <a:solidFill>
                <a:srgbClr val="003399"/>
              </a:solidFill>
            </a:endParaRPr>
          </a:p>
          <a:p>
            <a:pPr marL="533400" indent="-533400">
              <a:lnSpc>
                <a:spcPct val="150000"/>
              </a:lnSpc>
              <a:buFontTx/>
              <a:buAutoNum type="arabicPeriod" startAt="5"/>
            </a:pPr>
            <a:r>
              <a:rPr lang="en-US" sz="1600" b="1" dirty="0">
                <a:solidFill>
                  <a:srgbClr val="003399"/>
                </a:solidFill>
              </a:rPr>
              <a:t>EPHEMERAL </a:t>
            </a:r>
          </a:p>
          <a:p>
            <a:pPr marL="533400" indent="-533400">
              <a:lnSpc>
                <a:spcPct val="150000"/>
              </a:lnSpc>
              <a:buFontTx/>
              <a:buNone/>
            </a:pPr>
            <a:r>
              <a:rPr lang="en-US" sz="1600" b="1" dirty="0">
                <a:solidFill>
                  <a:srgbClr val="003399"/>
                </a:solidFill>
              </a:rPr>
              <a:t>        PONDS</a:t>
            </a:r>
          </a:p>
          <a:p>
            <a:pPr marL="533400" indent="-533400">
              <a:lnSpc>
                <a:spcPct val="150000"/>
              </a:lnSpc>
              <a:buFontTx/>
              <a:buNone/>
            </a:pPr>
            <a:r>
              <a:rPr lang="en-US" sz="1600" b="1" dirty="0">
                <a:solidFill>
                  <a:srgbClr val="003399"/>
                </a:solidFill>
              </a:rPr>
              <a:t>6.     INDUSTRIAL &amp; SEWAGE TREATMENT PLANT AREAS</a:t>
            </a:r>
          </a:p>
        </p:txBody>
      </p:sp>
      <p:sp>
        <p:nvSpPr>
          <p:cNvPr id="60420" name="Rectangle 4"/>
          <p:cNvSpPr>
            <a:spLocks noGrp="1" noChangeArrowheads="1"/>
          </p:cNvSpPr>
          <p:nvPr>
            <p:ph type="body" sz="half" idx="2"/>
          </p:nvPr>
        </p:nvSpPr>
        <p:spPr>
          <a:xfrm>
            <a:off x="4470400" y="1428750"/>
            <a:ext cx="4673600" cy="4667250"/>
          </a:xfrm>
        </p:spPr>
        <p:txBody>
          <a:bodyPr>
            <a:normAutofit lnSpcReduction="10000"/>
          </a:bodyPr>
          <a:lstStyle/>
          <a:p>
            <a:pPr marL="533400" indent="-533400">
              <a:lnSpc>
                <a:spcPct val="150000"/>
              </a:lnSpc>
              <a:buFontTx/>
              <a:buNone/>
            </a:pPr>
            <a:r>
              <a:rPr lang="en-US" sz="2000" b="1" i="1" u="sng" dirty="0">
                <a:solidFill>
                  <a:srgbClr val="003399"/>
                </a:solidFill>
              </a:rPr>
              <a:t>RECHARGE STRUCTURES</a:t>
            </a:r>
          </a:p>
          <a:p>
            <a:pPr marL="533400" indent="-533400">
              <a:lnSpc>
                <a:spcPct val="150000"/>
              </a:lnSpc>
              <a:buFontTx/>
              <a:buNone/>
            </a:pPr>
            <a:r>
              <a:rPr lang="en-US" sz="1600" b="1" dirty="0">
                <a:solidFill>
                  <a:srgbClr val="003399"/>
                </a:solidFill>
              </a:rPr>
              <a:t>DITCHES, PERCOLATION TANKS ETC.</a:t>
            </a:r>
          </a:p>
          <a:p>
            <a:pPr marL="533400" indent="-533400">
              <a:lnSpc>
                <a:spcPct val="150000"/>
              </a:lnSpc>
              <a:buFontTx/>
              <a:buNone/>
            </a:pPr>
            <a:r>
              <a:rPr lang="en-US" sz="1600" b="1" dirty="0">
                <a:solidFill>
                  <a:srgbClr val="003399"/>
                </a:solidFill>
              </a:rPr>
              <a:t>ROOF TOP HARVESTING</a:t>
            </a:r>
          </a:p>
          <a:p>
            <a:pPr marL="533400" indent="-533400">
              <a:lnSpc>
                <a:spcPct val="150000"/>
              </a:lnSpc>
              <a:buFontTx/>
              <a:buNone/>
            </a:pPr>
            <a:endParaRPr lang="en-US" sz="1600" b="1" dirty="0">
              <a:solidFill>
                <a:srgbClr val="003399"/>
              </a:solidFill>
            </a:endParaRPr>
          </a:p>
          <a:p>
            <a:pPr marL="533400" indent="-533400">
              <a:lnSpc>
                <a:spcPct val="150000"/>
              </a:lnSpc>
              <a:buFontTx/>
              <a:buNone/>
            </a:pPr>
            <a:r>
              <a:rPr lang="en-US" sz="1600" b="1" dirty="0">
                <a:solidFill>
                  <a:srgbClr val="003399"/>
                </a:solidFill>
              </a:rPr>
              <a:t>INVERT WELLS;PERCOLATION</a:t>
            </a:r>
          </a:p>
          <a:p>
            <a:pPr marL="533400" indent="-533400">
              <a:lnSpc>
                <a:spcPct val="150000"/>
              </a:lnSpc>
              <a:buFontTx/>
              <a:buNone/>
            </a:pPr>
            <a:r>
              <a:rPr lang="en-US" sz="1600" b="1" dirty="0">
                <a:solidFill>
                  <a:srgbClr val="003399"/>
                </a:solidFill>
              </a:rPr>
              <a:t>TANKS IN HARD ROCKS AREA.</a:t>
            </a:r>
          </a:p>
          <a:p>
            <a:pPr marL="533400" indent="-533400">
              <a:lnSpc>
                <a:spcPct val="150000"/>
              </a:lnSpc>
              <a:buFontTx/>
              <a:buNone/>
            </a:pPr>
            <a:r>
              <a:rPr lang="en-US" sz="1600" b="1" dirty="0">
                <a:solidFill>
                  <a:srgbClr val="003399"/>
                </a:solidFill>
              </a:rPr>
              <a:t>SUB SURFACE  DYKES; </a:t>
            </a:r>
          </a:p>
          <a:p>
            <a:pPr marL="533400" indent="-533400">
              <a:lnSpc>
                <a:spcPct val="150000"/>
              </a:lnSpc>
              <a:buFontTx/>
              <a:buNone/>
            </a:pPr>
            <a:r>
              <a:rPr lang="en-US" sz="1600" b="1" dirty="0">
                <a:solidFill>
                  <a:srgbClr val="003399"/>
                </a:solidFill>
              </a:rPr>
              <a:t>DITCH &amp; FURROW METHOD</a:t>
            </a:r>
          </a:p>
          <a:p>
            <a:pPr marL="533400" indent="-533400">
              <a:lnSpc>
                <a:spcPct val="150000"/>
              </a:lnSpc>
              <a:buFontTx/>
              <a:buNone/>
            </a:pPr>
            <a:r>
              <a:rPr lang="en-US" sz="1600" b="1" dirty="0">
                <a:solidFill>
                  <a:srgbClr val="003399"/>
                </a:solidFill>
              </a:rPr>
              <a:t>PIT &amp; SHAFT METHOD</a:t>
            </a:r>
          </a:p>
          <a:p>
            <a:pPr marL="533400" indent="-533400">
              <a:lnSpc>
                <a:spcPct val="150000"/>
              </a:lnSpc>
              <a:buFontTx/>
              <a:buNone/>
            </a:pPr>
            <a:endParaRPr lang="en-US" sz="1600" b="1" dirty="0">
              <a:solidFill>
                <a:srgbClr val="003399"/>
              </a:solidFill>
            </a:endParaRPr>
          </a:p>
          <a:p>
            <a:pPr marL="533400" indent="-533400">
              <a:lnSpc>
                <a:spcPct val="150000"/>
              </a:lnSpc>
              <a:buFontTx/>
              <a:buNone/>
            </a:pPr>
            <a:r>
              <a:rPr lang="en-US" sz="1600" b="1" dirty="0">
                <a:solidFill>
                  <a:srgbClr val="003399"/>
                </a:solidFill>
              </a:rPr>
              <a:t>WASTE WATER RECLAMATION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thumb/e/e4/Amer_Fort_-_Top_View.jpg/220px-Amer_Fort_-_Top_View.jpg">
            <a:hlinkClick r:id="rId2"/>
          </p:cNvPr>
          <p:cNvPicPr/>
          <p:nvPr/>
        </p:nvPicPr>
        <p:blipFill>
          <a:blip r:embed="rId3"/>
          <a:srcRect/>
          <a:stretch>
            <a:fillRect/>
          </a:stretch>
        </p:blipFill>
        <p:spPr bwMode="auto">
          <a:xfrm>
            <a:off x="0" y="1142984"/>
            <a:ext cx="4286248" cy="4357718"/>
          </a:xfrm>
          <a:prstGeom prst="rect">
            <a:avLst/>
          </a:prstGeom>
          <a:noFill/>
          <a:ln w="9525">
            <a:noFill/>
            <a:miter lim="800000"/>
            <a:headEnd/>
            <a:tailEnd/>
          </a:ln>
        </p:spPr>
      </p:pic>
      <p:sp>
        <p:nvSpPr>
          <p:cNvPr id="5" name="TextBox 4"/>
          <p:cNvSpPr txBox="1"/>
          <p:nvPr/>
        </p:nvSpPr>
        <p:spPr>
          <a:xfrm>
            <a:off x="0" y="714356"/>
            <a:ext cx="5143504" cy="738664"/>
          </a:xfrm>
          <a:prstGeom prst="rect">
            <a:avLst/>
          </a:prstGeom>
          <a:noFill/>
        </p:spPr>
        <p:txBody>
          <a:bodyPr wrap="square" rtlCol="0">
            <a:spAutoFit/>
          </a:bodyPr>
          <a:lstStyle/>
          <a:p>
            <a:r>
              <a:rPr lang="en-US" sz="2400" dirty="0" err="1" smtClean="0">
                <a:solidFill>
                  <a:srgbClr val="FF0000"/>
                </a:solidFill>
              </a:rPr>
              <a:t>Amer</a:t>
            </a:r>
            <a:r>
              <a:rPr lang="en-US" sz="2400" dirty="0" smtClean="0">
                <a:solidFill>
                  <a:srgbClr val="FF0000"/>
                </a:solidFill>
              </a:rPr>
              <a:t> Fort as seen from the </a:t>
            </a:r>
            <a:r>
              <a:rPr lang="en-US" sz="2400" dirty="0" err="1" smtClean="0">
                <a:solidFill>
                  <a:srgbClr val="FF0000"/>
                </a:solidFill>
              </a:rPr>
              <a:t>Jaigarh</a:t>
            </a:r>
            <a:r>
              <a:rPr lang="en-US" sz="2400" dirty="0" smtClean="0">
                <a:solidFill>
                  <a:srgbClr val="FF0000"/>
                </a:solidFill>
              </a:rPr>
              <a:t> Fort</a:t>
            </a:r>
            <a:endParaRPr lang="en-IN" sz="2400" dirty="0" smtClean="0">
              <a:solidFill>
                <a:srgbClr val="FF0000"/>
              </a:solidFill>
            </a:endParaRPr>
          </a:p>
          <a:p>
            <a:endParaRPr lang="en-IN" dirty="0"/>
          </a:p>
        </p:txBody>
      </p:sp>
      <p:pic>
        <p:nvPicPr>
          <p:cNvPr id="6" name="Picture 5" descr="https://upload.wikimedia.org/wikipedia/commons/thumb/a/a3/World_Trade_Park_Jaipur_in_2012.jpg/200px-World_Trade_Park_Jaipur_in_2012.jpg">
            <a:hlinkClick r:id="rId4"/>
          </p:cNvPr>
          <p:cNvPicPr/>
          <p:nvPr/>
        </p:nvPicPr>
        <p:blipFill>
          <a:blip r:embed="rId5"/>
          <a:srcRect/>
          <a:stretch>
            <a:fillRect/>
          </a:stretch>
        </p:blipFill>
        <p:spPr bwMode="auto">
          <a:xfrm>
            <a:off x="4286248" y="1142984"/>
            <a:ext cx="4857752" cy="4357718"/>
          </a:xfrm>
          <a:prstGeom prst="rect">
            <a:avLst/>
          </a:prstGeom>
          <a:noFill/>
          <a:ln w="9525">
            <a:noFill/>
            <a:miter lim="800000"/>
            <a:headEnd/>
            <a:tailEnd/>
          </a:ln>
        </p:spPr>
      </p:pic>
      <p:sp>
        <p:nvSpPr>
          <p:cNvPr id="7" name="TextBox 6"/>
          <p:cNvSpPr txBox="1"/>
          <p:nvPr/>
        </p:nvSpPr>
        <p:spPr>
          <a:xfrm>
            <a:off x="5214942" y="1071546"/>
            <a:ext cx="3214710" cy="461665"/>
          </a:xfrm>
          <a:prstGeom prst="rect">
            <a:avLst/>
          </a:prstGeom>
          <a:noFill/>
        </p:spPr>
        <p:txBody>
          <a:bodyPr wrap="square" rtlCol="0">
            <a:spAutoFit/>
          </a:bodyPr>
          <a:lstStyle/>
          <a:p>
            <a:r>
              <a:rPr lang="en-IN" sz="2400" b="1" dirty="0" smtClean="0">
                <a:solidFill>
                  <a:srgbClr val="FF0000"/>
                </a:solidFill>
              </a:rPr>
              <a:t>WORLD TRADE PARK</a:t>
            </a:r>
            <a:endParaRPr lang="en-IN" sz="2400" b="1" dirty="0">
              <a:solidFill>
                <a:srgbClr val="FF0000"/>
              </a:solidFill>
            </a:endParaRPr>
          </a:p>
        </p:txBody>
      </p:sp>
      <p:sp>
        <p:nvSpPr>
          <p:cNvPr id="8" name="TextBox 7"/>
          <p:cNvSpPr txBox="1"/>
          <p:nvPr/>
        </p:nvSpPr>
        <p:spPr>
          <a:xfrm>
            <a:off x="285720" y="71414"/>
            <a:ext cx="8358246" cy="800219"/>
          </a:xfrm>
          <a:prstGeom prst="rect">
            <a:avLst/>
          </a:prstGeom>
          <a:noFill/>
        </p:spPr>
        <p:txBody>
          <a:bodyPr wrap="square" rtlCol="0">
            <a:spAutoFit/>
          </a:bodyPr>
          <a:lstStyle/>
          <a:p>
            <a:r>
              <a:rPr lang="en-US" sz="2800" b="1" dirty="0" smtClean="0">
                <a:solidFill>
                  <a:srgbClr val="FF0000"/>
                </a:solidFill>
              </a:rPr>
              <a:t>Smart city: Jaipur blending modernity with heritage</a:t>
            </a:r>
            <a:endParaRPr lang="en-IN" sz="2800" dirty="0" smtClean="0">
              <a:solidFill>
                <a:srgbClr val="FF0000"/>
              </a:solidFill>
            </a:endParaRPr>
          </a:p>
          <a:p>
            <a:endParaRPr lang="en-IN"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pload.wikimedia.org/wikipedia/commons/thumb/6/68/Jaipur_BRTS.jpg/200px-Jaipur_BRTS.jpg">
            <a:hlinkClick r:id="rId2"/>
          </p:cNvPr>
          <p:cNvPicPr/>
          <p:nvPr/>
        </p:nvPicPr>
        <p:blipFill>
          <a:blip r:embed="rId3"/>
          <a:srcRect/>
          <a:stretch>
            <a:fillRect/>
          </a:stretch>
        </p:blipFill>
        <p:spPr bwMode="auto">
          <a:xfrm>
            <a:off x="4786314" y="1428736"/>
            <a:ext cx="4357686" cy="3500462"/>
          </a:xfrm>
          <a:prstGeom prst="rect">
            <a:avLst/>
          </a:prstGeom>
          <a:noFill/>
          <a:ln w="9525">
            <a:noFill/>
            <a:miter lim="800000"/>
            <a:headEnd/>
            <a:tailEnd/>
          </a:ln>
        </p:spPr>
      </p:pic>
      <p:sp>
        <p:nvSpPr>
          <p:cNvPr id="4" name="TextBox 3"/>
          <p:cNvSpPr txBox="1"/>
          <p:nvPr/>
        </p:nvSpPr>
        <p:spPr>
          <a:xfrm>
            <a:off x="4714876" y="4857760"/>
            <a:ext cx="4286248" cy="830997"/>
          </a:xfrm>
          <a:prstGeom prst="rect">
            <a:avLst/>
          </a:prstGeom>
          <a:noFill/>
        </p:spPr>
        <p:txBody>
          <a:bodyPr wrap="square" rtlCol="0">
            <a:spAutoFit/>
          </a:bodyPr>
          <a:lstStyle/>
          <a:p>
            <a:r>
              <a:rPr lang="en-US" sz="2400" b="1" dirty="0" smtClean="0">
                <a:solidFill>
                  <a:srgbClr val="FF0000"/>
                </a:solidFill>
              </a:rPr>
              <a:t>Jaipur Bus Rapid Transit System- BRTS </a:t>
            </a:r>
            <a:r>
              <a:rPr lang="en-US" sz="2400" dirty="0" smtClean="0">
                <a:solidFill>
                  <a:srgbClr val="FF0000"/>
                </a:solidFill>
              </a:rPr>
              <a:t>since August 2006</a:t>
            </a:r>
            <a:endParaRPr lang="en-IN" sz="2400" dirty="0" smtClean="0">
              <a:solidFill>
                <a:srgbClr val="FF0000"/>
              </a:solidFill>
            </a:endParaRPr>
          </a:p>
        </p:txBody>
      </p:sp>
      <p:pic>
        <p:nvPicPr>
          <p:cNvPr id="6" name="Picture 5" descr="https://upload.wikimedia.org/wikipedia/commons/thumb/c/c5/Jaipur_03-2016_34_Jaipur_Metro.jpg/200px-Jaipur_03-2016_34_Jaipur_Metro.jpg">
            <a:hlinkClick r:id="rId4"/>
          </p:cNvPr>
          <p:cNvPicPr/>
          <p:nvPr/>
        </p:nvPicPr>
        <p:blipFill>
          <a:blip r:embed="rId5"/>
          <a:srcRect/>
          <a:stretch>
            <a:fillRect/>
          </a:stretch>
        </p:blipFill>
        <p:spPr bwMode="auto">
          <a:xfrm>
            <a:off x="71438" y="3714752"/>
            <a:ext cx="4572000" cy="2928958"/>
          </a:xfrm>
          <a:prstGeom prst="rect">
            <a:avLst/>
          </a:prstGeom>
          <a:noFill/>
          <a:ln w="9525">
            <a:noFill/>
            <a:miter lim="800000"/>
            <a:headEnd/>
            <a:tailEnd/>
          </a:ln>
        </p:spPr>
      </p:pic>
      <p:sp>
        <p:nvSpPr>
          <p:cNvPr id="7" name="TextBox 6"/>
          <p:cNvSpPr txBox="1"/>
          <p:nvPr/>
        </p:nvSpPr>
        <p:spPr>
          <a:xfrm>
            <a:off x="4643438" y="6000768"/>
            <a:ext cx="4000528" cy="830997"/>
          </a:xfrm>
          <a:prstGeom prst="rect">
            <a:avLst/>
          </a:prstGeom>
          <a:noFill/>
        </p:spPr>
        <p:txBody>
          <a:bodyPr wrap="square" rtlCol="0">
            <a:spAutoFit/>
          </a:bodyPr>
          <a:lstStyle/>
          <a:p>
            <a:r>
              <a:rPr lang="en-IN" sz="2400" b="1" dirty="0" smtClean="0">
                <a:solidFill>
                  <a:srgbClr val="FF0000"/>
                </a:solidFill>
              </a:rPr>
              <a:t>JAIPUR METRO </a:t>
            </a:r>
            <a:r>
              <a:rPr lang="en-IN" sz="2400" dirty="0" smtClean="0">
                <a:solidFill>
                  <a:srgbClr val="FF0000"/>
                </a:solidFill>
              </a:rPr>
              <a:t>commissioned since 3</a:t>
            </a:r>
            <a:r>
              <a:rPr lang="en-IN" sz="2400" baseline="30000" dirty="0" smtClean="0">
                <a:solidFill>
                  <a:srgbClr val="FF0000"/>
                </a:solidFill>
              </a:rPr>
              <a:t>rd</a:t>
            </a:r>
            <a:r>
              <a:rPr lang="en-IN" sz="2400" dirty="0" smtClean="0">
                <a:solidFill>
                  <a:srgbClr val="FF0000"/>
                </a:solidFill>
              </a:rPr>
              <a:t> June 2015</a:t>
            </a:r>
            <a:endParaRPr lang="en-IN" sz="2400" dirty="0">
              <a:solidFill>
                <a:srgbClr val="FF0000"/>
              </a:solidFill>
            </a:endParaRPr>
          </a:p>
        </p:txBody>
      </p:sp>
      <p:pic>
        <p:nvPicPr>
          <p:cNvPr id="8" name="Picture 7" descr="https://upload.wikimedia.org/wikipedia/commons/thumb/0/01/Ghat_ki_Guni_Tunnel_National_Highway_11_Jaipur_Agra_NH11_Rajasthan_India_2013.jpg/220px-Ghat_ki_Guni_Tunnel_National_Highway_11_Jaipur_Agra_NH11_Rajasthan_India_2013.jpg">
            <a:hlinkClick r:id="rId6"/>
          </p:cNvPr>
          <p:cNvPicPr/>
          <p:nvPr/>
        </p:nvPicPr>
        <p:blipFill>
          <a:blip r:embed="rId7"/>
          <a:srcRect/>
          <a:stretch>
            <a:fillRect/>
          </a:stretch>
        </p:blipFill>
        <p:spPr bwMode="auto">
          <a:xfrm>
            <a:off x="71406" y="71438"/>
            <a:ext cx="4572032" cy="3643314"/>
          </a:xfrm>
          <a:prstGeom prst="rect">
            <a:avLst/>
          </a:prstGeom>
          <a:noFill/>
          <a:ln w="9525">
            <a:noFill/>
            <a:miter lim="800000"/>
            <a:headEnd/>
            <a:tailEnd/>
          </a:ln>
        </p:spPr>
      </p:pic>
      <p:sp>
        <p:nvSpPr>
          <p:cNvPr id="9" name="TextBox 8"/>
          <p:cNvSpPr txBox="1"/>
          <p:nvPr/>
        </p:nvSpPr>
        <p:spPr>
          <a:xfrm>
            <a:off x="4643438" y="320740"/>
            <a:ext cx="4500562" cy="1107996"/>
          </a:xfrm>
          <a:prstGeom prst="rect">
            <a:avLst/>
          </a:prstGeom>
          <a:noFill/>
        </p:spPr>
        <p:txBody>
          <a:bodyPr wrap="square" rtlCol="0">
            <a:spAutoFit/>
          </a:bodyPr>
          <a:lstStyle/>
          <a:p>
            <a:r>
              <a:rPr lang="en-US" sz="2400" b="1" dirty="0" err="1" smtClean="0">
                <a:solidFill>
                  <a:srgbClr val="FF0000"/>
                </a:solidFill>
              </a:rPr>
              <a:t>Ghat</a:t>
            </a:r>
            <a:r>
              <a:rPr lang="en-US" sz="2400" b="1" dirty="0" smtClean="0">
                <a:solidFill>
                  <a:srgbClr val="FF0000"/>
                </a:solidFill>
              </a:rPr>
              <a:t> </a:t>
            </a:r>
            <a:r>
              <a:rPr lang="en-US" sz="2400" b="1" dirty="0" err="1" smtClean="0">
                <a:solidFill>
                  <a:srgbClr val="FF0000"/>
                </a:solidFill>
              </a:rPr>
              <a:t>ki</a:t>
            </a:r>
            <a:r>
              <a:rPr lang="en-US" sz="2400" b="1" dirty="0" smtClean="0">
                <a:solidFill>
                  <a:srgbClr val="FF0000"/>
                </a:solidFill>
              </a:rPr>
              <a:t> </a:t>
            </a:r>
            <a:r>
              <a:rPr lang="en-US" sz="2400" b="1" dirty="0" err="1" smtClean="0">
                <a:solidFill>
                  <a:srgbClr val="FF0000"/>
                </a:solidFill>
              </a:rPr>
              <a:t>Guni</a:t>
            </a:r>
            <a:r>
              <a:rPr lang="en-US" sz="2400" b="1" dirty="0" smtClean="0">
                <a:solidFill>
                  <a:srgbClr val="FF0000"/>
                </a:solidFill>
              </a:rPr>
              <a:t> Tunnel </a:t>
            </a:r>
            <a:r>
              <a:rPr lang="en-US" sz="2400" dirty="0" smtClean="0">
                <a:solidFill>
                  <a:srgbClr val="FF0000"/>
                </a:solidFill>
              </a:rPr>
              <a:t>on National Highway 11 </a:t>
            </a:r>
            <a:r>
              <a:rPr lang="en-US" sz="2000" b="1" dirty="0" smtClean="0">
                <a:solidFill>
                  <a:srgbClr val="FF0000"/>
                </a:solidFill>
              </a:rPr>
              <a:t>[Bikaner- Jaipur to Agra]</a:t>
            </a:r>
            <a:endParaRPr lang="en-IN" sz="2000" b="1" dirty="0" smtClean="0">
              <a:solidFill>
                <a:srgbClr val="FF0000"/>
              </a:solidFill>
            </a:endParaRPr>
          </a:p>
          <a:p>
            <a:endParaRPr lang="en-I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aipur 6March2008 05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aipur 6March2008 07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295400" y="0"/>
            <a:ext cx="7777162" cy="400110"/>
          </a:xfrm>
          <a:prstGeom prst="rect">
            <a:avLst/>
          </a:prstGeom>
          <a:noFill/>
        </p:spPr>
        <p:txBody>
          <a:bodyPr wrap="square" rtlCol="0">
            <a:spAutoFit/>
          </a:bodyPr>
          <a:lstStyle/>
          <a:p>
            <a:r>
              <a:rPr lang="en-IN" sz="2000" b="1" dirty="0" smtClean="0">
                <a:solidFill>
                  <a:srgbClr val="C00000"/>
                </a:solidFill>
              </a:rPr>
              <a:t>URBAN ENCROACHMENTS OBSTRUCTING NATURAL DRAINAGE FLOW </a:t>
            </a:r>
            <a:endParaRPr lang="en-IN" sz="2000" b="1" dirty="0">
              <a:solidFill>
                <a:srgbClr val="C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8670"/>
          </a:xfrm>
        </p:spPr>
        <p:txBody>
          <a:bodyPr>
            <a:noAutofit/>
          </a:bodyPr>
          <a:lstStyle/>
          <a:p>
            <a:r>
              <a:rPr lang="en-IN" sz="3200" b="1" dirty="0" smtClean="0">
                <a:solidFill>
                  <a:srgbClr val="C00000"/>
                </a:solidFill>
              </a:rPr>
              <a:t>SMART AND HERITAGE CITIES </a:t>
            </a:r>
            <a:r>
              <a:rPr lang="en-IN" sz="3200" dirty="0" smtClean="0"/>
              <a:t>– </a:t>
            </a:r>
            <a:br>
              <a:rPr lang="en-IN" sz="3200" dirty="0" smtClean="0"/>
            </a:br>
            <a:r>
              <a:rPr lang="en-IN" sz="3200" u="sng" dirty="0" smtClean="0">
                <a:solidFill>
                  <a:srgbClr val="FF0000"/>
                </a:solidFill>
              </a:rPr>
              <a:t>Challenges in </a:t>
            </a:r>
            <a:r>
              <a:rPr lang="en-IN" sz="2800" u="sng" dirty="0" smtClean="0">
                <a:solidFill>
                  <a:srgbClr val="FF0000"/>
                </a:solidFill>
              </a:rPr>
              <a:t>URBAN  GEOLOGY</a:t>
            </a:r>
            <a:endParaRPr lang="en-IN" sz="2800" u="sng" dirty="0">
              <a:solidFill>
                <a:srgbClr val="FF0000"/>
              </a:solidFill>
            </a:endParaRPr>
          </a:p>
        </p:txBody>
      </p:sp>
      <p:sp>
        <p:nvSpPr>
          <p:cNvPr id="3" name="Content Placeholder 2"/>
          <p:cNvSpPr>
            <a:spLocks noGrp="1"/>
          </p:cNvSpPr>
          <p:nvPr>
            <p:ph idx="1"/>
          </p:nvPr>
        </p:nvSpPr>
        <p:spPr>
          <a:xfrm>
            <a:off x="0" y="1214422"/>
            <a:ext cx="9144000" cy="5643578"/>
          </a:xfrm>
        </p:spPr>
        <p:txBody>
          <a:bodyPr>
            <a:normAutofit/>
          </a:bodyPr>
          <a:lstStyle/>
          <a:p>
            <a:r>
              <a:rPr lang="en-IN" b="1" dirty="0" smtClean="0">
                <a:solidFill>
                  <a:srgbClr val="C00000"/>
                </a:solidFill>
              </a:rPr>
              <a:t>Jaipur </a:t>
            </a:r>
            <a:r>
              <a:rPr lang="en-IN" b="1" dirty="0" smtClean="0">
                <a:solidFill>
                  <a:srgbClr val="C00000"/>
                </a:solidFill>
              </a:rPr>
              <a:t>Urban Region </a:t>
            </a:r>
            <a:r>
              <a:rPr lang="en-IN" dirty="0" smtClean="0">
                <a:solidFill>
                  <a:srgbClr val="C00000"/>
                </a:solidFill>
              </a:rPr>
              <a:t>and </a:t>
            </a:r>
            <a:r>
              <a:rPr lang="en-IN" b="1" dirty="0" smtClean="0">
                <a:solidFill>
                  <a:srgbClr val="C00000"/>
                </a:solidFill>
              </a:rPr>
              <a:t>Ajmer Metropolitan </a:t>
            </a:r>
            <a:r>
              <a:rPr lang="en-IN" b="1" dirty="0" smtClean="0"/>
              <a:t>Smart </a:t>
            </a:r>
            <a:r>
              <a:rPr lang="en-IN" b="1" dirty="0" smtClean="0"/>
              <a:t>Cites</a:t>
            </a:r>
            <a:r>
              <a:rPr lang="en-IN" dirty="0" smtClean="0">
                <a:solidFill>
                  <a:srgbClr val="C00000"/>
                </a:solidFill>
              </a:rPr>
              <a:t>*</a:t>
            </a:r>
          </a:p>
          <a:p>
            <a:pPr>
              <a:buNone/>
            </a:pPr>
            <a:r>
              <a:rPr lang="en-IN" i="1" dirty="0" smtClean="0"/>
              <a:t>Incorporation of Information and Communication Technology [ICT] into public services</a:t>
            </a:r>
          </a:p>
          <a:p>
            <a:r>
              <a:rPr lang="en-IN" b="1" dirty="0" smtClean="0">
                <a:solidFill>
                  <a:srgbClr val="FF0000"/>
                </a:solidFill>
              </a:rPr>
              <a:t>Also </a:t>
            </a:r>
            <a:r>
              <a:rPr lang="en-IN" b="1" dirty="0" smtClean="0">
                <a:solidFill>
                  <a:srgbClr val="FF0000"/>
                </a:solidFill>
              </a:rPr>
              <a:t>rich heritage, cultural, and religious </a:t>
            </a:r>
            <a:r>
              <a:rPr lang="en-IN" b="1" dirty="0" smtClean="0"/>
              <a:t>tourist destinations</a:t>
            </a:r>
            <a:r>
              <a:rPr lang="en-IN" b="1" dirty="0" smtClean="0">
                <a:solidFill>
                  <a:srgbClr val="FF0000"/>
                </a:solidFill>
              </a:rPr>
              <a:t> in dryland environment of W India</a:t>
            </a:r>
          </a:p>
          <a:p>
            <a:pPr>
              <a:buNone/>
            </a:pPr>
            <a:r>
              <a:rPr lang="en-IN" i="1" dirty="0" smtClean="0"/>
              <a:t>Need g</a:t>
            </a:r>
            <a:r>
              <a:rPr lang="en-IN" i="1" dirty="0" smtClean="0"/>
              <a:t>reater focus on tourism related amenities</a:t>
            </a:r>
            <a:endParaRPr lang="en-IN" i="1" dirty="0" smtClean="0"/>
          </a:p>
          <a:p>
            <a:endParaRPr lang="en-IN" sz="1800" b="1" dirty="0" smtClean="0">
              <a:solidFill>
                <a:srgbClr val="FF0000"/>
              </a:solidFill>
            </a:endParaRPr>
          </a:p>
          <a:p>
            <a:r>
              <a:rPr lang="en-IN" sz="1800" b="1" dirty="0" smtClean="0">
                <a:solidFill>
                  <a:srgbClr val="FF0000"/>
                </a:solidFill>
              </a:rPr>
              <a:t>Located </a:t>
            </a:r>
            <a:r>
              <a:rPr lang="en-IN" sz="1800" b="1" dirty="0" smtClean="0">
                <a:solidFill>
                  <a:srgbClr val="FF0000"/>
                </a:solidFill>
              </a:rPr>
              <a:t>along ecologically fragile eastern margin of the Thar Desert on the west, the region is a transitional zone between the humid east and the arid west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aipur 6March2008 06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072066" y="71414"/>
            <a:ext cx="4000528" cy="2246769"/>
          </a:xfrm>
          <a:prstGeom prst="rect">
            <a:avLst/>
          </a:prstGeom>
          <a:noFill/>
        </p:spPr>
        <p:txBody>
          <a:bodyPr wrap="square" rtlCol="0">
            <a:spAutoFit/>
          </a:bodyPr>
          <a:lstStyle/>
          <a:p>
            <a:r>
              <a:rPr lang="en-IN" sz="2800" dirty="0" smtClean="0">
                <a:solidFill>
                  <a:srgbClr val="FF0000"/>
                </a:solidFill>
              </a:rPr>
              <a:t>Poorly consolidated sandy deposits are vulnerable to erosion by running water and will pose problems for foundation failure</a:t>
            </a:r>
            <a:endParaRPr lang="en-IN" sz="2800" dirty="0">
              <a:solidFill>
                <a:srgbClr val="FF0000"/>
              </a:solidFill>
            </a:endParaRPr>
          </a:p>
        </p:txBody>
      </p:sp>
      <p:sp>
        <p:nvSpPr>
          <p:cNvPr id="4" name="TextBox 3"/>
          <p:cNvSpPr txBox="1"/>
          <p:nvPr/>
        </p:nvSpPr>
        <p:spPr>
          <a:xfrm>
            <a:off x="5000628" y="4214818"/>
            <a:ext cx="3286148" cy="461665"/>
          </a:xfrm>
          <a:prstGeom prst="rect">
            <a:avLst/>
          </a:prstGeom>
          <a:noFill/>
        </p:spPr>
        <p:txBody>
          <a:bodyPr wrap="square" rtlCol="0">
            <a:spAutoFit/>
          </a:bodyPr>
          <a:lstStyle/>
          <a:p>
            <a:r>
              <a:rPr lang="en-IN" sz="2400" b="1" dirty="0" smtClean="0">
                <a:solidFill>
                  <a:srgbClr val="FF0000"/>
                </a:solidFill>
              </a:rPr>
              <a:t>Lined gullies/ drainage</a:t>
            </a:r>
            <a:endParaRPr lang="en-IN" sz="2400" b="1" dirty="0">
              <a:solidFill>
                <a:srgbClr val="FF0000"/>
              </a:solidFill>
            </a:endParaRPr>
          </a:p>
        </p:txBody>
      </p:sp>
      <p:sp>
        <p:nvSpPr>
          <p:cNvPr id="5" name="Left Arrow 4"/>
          <p:cNvSpPr/>
          <p:nvPr/>
        </p:nvSpPr>
        <p:spPr>
          <a:xfrm>
            <a:off x="5214942" y="4643446"/>
            <a:ext cx="571504" cy="214314"/>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a:srcRect/>
          <a:stretch>
            <a:fillRect/>
          </a:stretch>
        </p:blipFill>
        <p:spPr bwMode="auto">
          <a:xfrm>
            <a:off x="-32" y="304800"/>
            <a:ext cx="4724400" cy="6343650"/>
          </a:xfrm>
          <a:prstGeom prst="rect">
            <a:avLst/>
          </a:prstGeom>
          <a:noFill/>
          <a:ln w="9525">
            <a:noFill/>
            <a:miter lim="800000"/>
            <a:headEnd/>
            <a:tailEnd/>
          </a:ln>
        </p:spPr>
      </p:pic>
      <p:pic>
        <p:nvPicPr>
          <p:cNvPr id="3" name="Picture 5"/>
          <p:cNvPicPr>
            <a:picLocks noChangeAspect="1" noChangeArrowheads="1"/>
          </p:cNvPicPr>
          <p:nvPr/>
        </p:nvPicPr>
        <p:blipFill>
          <a:blip r:embed="rId4"/>
          <a:srcRect/>
          <a:stretch>
            <a:fillRect/>
          </a:stretch>
        </p:blipFill>
        <p:spPr bwMode="auto">
          <a:xfrm>
            <a:off x="4643438" y="357166"/>
            <a:ext cx="4429156" cy="617698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srcRect/>
          <a:stretch>
            <a:fillRect/>
          </a:stretch>
        </p:blipFill>
        <p:spPr bwMode="auto">
          <a:xfrm>
            <a:off x="-32" y="228600"/>
            <a:ext cx="4800600" cy="6477000"/>
          </a:xfrm>
          <a:prstGeom prst="rect">
            <a:avLst/>
          </a:prstGeom>
          <a:noFill/>
          <a:ln w="9525">
            <a:noFill/>
            <a:miter lim="800000"/>
            <a:headEnd/>
            <a:tailEnd/>
          </a:ln>
        </p:spPr>
      </p:pic>
      <p:sp>
        <p:nvSpPr>
          <p:cNvPr id="5" name="TextBox 4"/>
          <p:cNvSpPr txBox="1"/>
          <p:nvPr/>
        </p:nvSpPr>
        <p:spPr>
          <a:xfrm>
            <a:off x="5072066" y="714356"/>
            <a:ext cx="3714776" cy="4524315"/>
          </a:xfrm>
          <a:prstGeom prst="rect">
            <a:avLst/>
          </a:prstGeom>
          <a:noFill/>
        </p:spPr>
        <p:txBody>
          <a:bodyPr wrap="square" rtlCol="0">
            <a:spAutoFit/>
          </a:bodyPr>
          <a:lstStyle/>
          <a:p>
            <a:pPr marL="609600" indent="-609600">
              <a:buFontTx/>
              <a:buAutoNum type="arabicPlain" startAt="5"/>
            </a:pPr>
            <a:r>
              <a:rPr lang="en-US" sz="2400" b="1" dirty="0" smtClean="0">
                <a:solidFill>
                  <a:srgbClr val="0066FF"/>
                </a:solidFill>
              </a:rPr>
              <a:t>Zones Vulnerable to Groundwater Quality Deterioration </a:t>
            </a:r>
          </a:p>
          <a:p>
            <a:pPr marL="609600" indent="-609600">
              <a:buFontTx/>
              <a:buAutoNum type="alphaLcParenR"/>
            </a:pPr>
            <a:r>
              <a:rPr lang="en-US" sz="2400" b="1" dirty="0" smtClean="0">
                <a:solidFill>
                  <a:srgbClr val="FF0000"/>
                </a:solidFill>
              </a:rPr>
              <a:t>Abnormal incidence of: (permissible limit)</a:t>
            </a:r>
          </a:p>
          <a:p>
            <a:pPr marL="609600" indent="-609600">
              <a:buFontTx/>
              <a:buAutoNum type="alphaLcParenR"/>
            </a:pPr>
            <a:r>
              <a:rPr lang="en-US" sz="2400" b="1" dirty="0" smtClean="0">
                <a:solidFill>
                  <a:srgbClr val="FF0000"/>
                </a:solidFill>
              </a:rPr>
              <a:t>Nitrate (=100mg/l)</a:t>
            </a:r>
          </a:p>
          <a:p>
            <a:pPr marL="609600" indent="-609600">
              <a:buFontTx/>
              <a:buAutoNum type="alphaLcParenR"/>
            </a:pPr>
            <a:r>
              <a:rPr lang="en-US" sz="2400" b="1" dirty="0" smtClean="0">
                <a:solidFill>
                  <a:srgbClr val="FF0000"/>
                </a:solidFill>
              </a:rPr>
              <a:t>Fluoride (=1.5mg/l)</a:t>
            </a:r>
          </a:p>
          <a:p>
            <a:pPr marL="609600" indent="-609600">
              <a:buFontTx/>
              <a:buAutoNum type="alphaLcParenR"/>
            </a:pPr>
            <a:r>
              <a:rPr lang="en-US" sz="2400" b="1" dirty="0" smtClean="0">
                <a:solidFill>
                  <a:srgbClr val="FF0000"/>
                </a:solidFill>
              </a:rPr>
              <a:t>TDS / EC (=3000 m mhos at 25 C)</a:t>
            </a:r>
          </a:p>
          <a:p>
            <a:pPr marL="609600" indent="-609600">
              <a:buFontTx/>
              <a:buAutoNum type="alphaLcParenR"/>
            </a:pPr>
            <a:r>
              <a:rPr lang="en-US" sz="2400" b="1" dirty="0" smtClean="0">
                <a:solidFill>
                  <a:srgbClr val="FF0000"/>
                </a:solidFill>
              </a:rPr>
              <a:t>Iron (=1.0mg/l)</a:t>
            </a:r>
          </a:p>
          <a:p>
            <a:pPr marL="609600" indent="-609600">
              <a:buFontTx/>
              <a:buAutoNum type="alphaLcParenR"/>
            </a:pPr>
            <a:r>
              <a:rPr lang="en-US" sz="2400" b="1" dirty="0" smtClean="0">
                <a:solidFill>
                  <a:srgbClr val="FF0000"/>
                </a:solidFill>
              </a:rPr>
              <a:t>Fluoride/ iron/ nitrate/ TDS (more</a:t>
            </a:r>
            <a:endParaRPr lang="en-IN" sz="2400" dirty="0"/>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srcRect/>
          <a:stretch>
            <a:fillRect/>
          </a:stretch>
        </p:blipFill>
        <p:spPr bwMode="auto">
          <a:xfrm>
            <a:off x="0" y="564698"/>
            <a:ext cx="4429124" cy="6007574"/>
          </a:xfrm>
          <a:prstGeom prst="rect">
            <a:avLst/>
          </a:prstGeom>
          <a:noFill/>
          <a:ln w="9525">
            <a:noFill/>
            <a:miter lim="800000"/>
            <a:headEnd/>
            <a:tailEnd/>
          </a:ln>
        </p:spPr>
      </p:pic>
      <p:pic>
        <p:nvPicPr>
          <p:cNvPr id="3" name="Picture 4"/>
          <p:cNvPicPr>
            <a:picLocks noChangeAspect="1" noChangeArrowheads="1"/>
          </p:cNvPicPr>
          <p:nvPr/>
        </p:nvPicPr>
        <p:blipFill>
          <a:blip r:embed="rId4"/>
          <a:srcRect/>
          <a:stretch>
            <a:fillRect/>
          </a:stretch>
        </p:blipFill>
        <p:spPr bwMode="auto">
          <a:xfrm>
            <a:off x="4357686" y="571480"/>
            <a:ext cx="4753215" cy="607223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srcRect l="29524" t="11143" r="21428" b="10381"/>
          <a:stretch>
            <a:fillRect/>
          </a:stretch>
        </p:blipFill>
        <p:spPr bwMode="auto">
          <a:xfrm>
            <a:off x="2286032" y="0"/>
            <a:ext cx="6858000" cy="6858000"/>
          </a:xfrm>
          <a:prstGeom prst="rect">
            <a:avLst/>
          </a:prstGeom>
          <a:noFill/>
          <a:ln w="9525">
            <a:noFill/>
            <a:miter lim="800000"/>
            <a:headEnd/>
            <a:tailEnd/>
          </a:ln>
        </p:spPr>
      </p:pic>
      <p:sp>
        <p:nvSpPr>
          <p:cNvPr id="3" name="TextBox 2"/>
          <p:cNvSpPr txBox="1"/>
          <p:nvPr/>
        </p:nvSpPr>
        <p:spPr>
          <a:xfrm>
            <a:off x="285720" y="1214422"/>
            <a:ext cx="1857388" cy="923330"/>
          </a:xfrm>
          <a:prstGeom prst="rect">
            <a:avLst/>
          </a:prstGeom>
          <a:noFill/>
        </p:spPr>
        <p:txBody>
          <a:bodyPr wrap="square" rtlCol="0">
            <a:spAutoFit/>
          </a:bodyPr>
          <a:lstStyle/>
          <a:p>
            <a:r>
              <a:rPr lang="en-US" b="1" u="sng" dirty="0" smtClean="0">
                <a:solidFill>
                  <a:srgbClr val="006600"/>
                </a:solidFill>
              </a:rPr>
              <a:t>Geofactors </a:t>
            </a:r>
            <a:r>
              <a:rPr lang="en-US" u="sng" dirty="0" smtClean="0">
                <a:solidFill>
                  <a:srgbClr val="006600"/>
                </a:solidFill>
              </a:rPr>
              <a:t>based Land capability Zonation</a:t>
            </a:r>
            <a:endParaRPr lang="en-I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F:\SKW Google scenes\AJMER ARAVALIS.jpg"/>
          <p:cNvPicPr>
            <a:picLocks noGrp="1" noChangeAspect="1" noChangeArrowheads="1"/>
          </p:cNvPicPr>
          <p:nvPr>
            <p:ph idx="1"/>
          </p:nvPr>
        </p:nvPicPr>
        <p:blipFill>
          <a:blip r:embed="rId2"/>
          <a:srcRect/>
          <a:stretch>
            <a:fillRect/>
          </a:stretch>
        </p:blipFill>
        <p:spPr bwMode="auto">
          <a:xfrm>
            <a:off x="-22458" y="-41343"/>
            <a:ext cx="9166458" cy="6899367"/>
          </a:xfrm>
          <a:prstGeom prst="rect">
            <a:avLst/>
          </a:prstGeom>
          <a:noFill/>
        </p:spPr>
      </p:pic>
      <p:sp>
        <p:nvSpPr>
          <p:cNvPr id="4" name="TextBox 3"/>
          <p:cNvSpPr txBox="1"/>
          <p:nvPr/>
        </p:nvSpPr>
        <p:spPr>
          <a:xfrm>
            <a:off x="285720" y="500042"/>
            <a:ext cx="2857520" cy="369332"/>
          </a:xfrm>
          <a:prstGeom prst="rect">
            <a:avLst/>
          </a:prstGeom>
          <a:noFill/>
        </p:spPr>
        <p:txBody>
          <a:bodyPr wrap="square" rtlCol="0">
            <a:spAutoFit/>
          </a:bodyPr>
          <a:lstStyle/>
          <a:p>
            <a:r>
              <a:rPr lang="en-IN" dirty="0" smtClean="0"/>
              <a:t>AJMER – PUSHKAR REGION</a:t>
            </a:r>
            <a:endParaRPr lang="en-IN"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jmer-01.jpg"/>
          <p:cNvPicPr>
            <a:picLocks noChangeAspect="1"/>
          </p:cNvPicPr>
          <p:nvPr/>
        </p:nvPicPr>
        <p:blipFill>
          <a:blip r:embed="rId2"/>
          <a:srcRect l="7425" t="2778" r="6651" b="5556"/>
          <a:stretch>
            <a:fillRect/>
          </a:stretch>
        </p:blipFill>
        <p:spPr>
          <a:xfrm>
            <a:off x="211015" y="190500"/>
            <a:ext cx="8651631" cy="6286500"/>
          </a:xfrm>
          <a:prstGeom prst="rect">
            <a:avLst/>
          </a:prstGeom>
          <a:ln cmpd="dbl">
            <a:solidFill>
              <a:srgbClr val="C00000"/>
            </a:solidFill>
          </a:ln>
        </p:spPr>
      </p:pic>
      <p:cxnSp>
        <p:nvCxnSpPr>
          <p:cNvPr id="4" name="Straight Connector 3"/>
          <p:cNvCxnSpPr/>
          <p:nvPr/>
        </p:nvCxnSpPr>
        <p:spPr>
          <a:xfrm>
            <a:off x="2602523" y="3365500"/>
            <a:ext cx="3094892" cy="6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02523" y="3746500"/>
            <a:ext cx="2180492" cy="190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1688123" y="3746500"/>
            <a:ext cx="984738" cy="6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617785" y="3556000"/>
            <a:ext cx="140677" cy="358465"/>
          </a:xfrm>
          <a:prstGeom prst="rect">
            <a:avLst/>
          </a:prstGeom>
          <a:noFill/>
          <a:ln>
            <a:solidFill>
              <a:schemeClr val="bg1"/>
            </a:solidFill>
          </a:ln>
        </p:spPr>
        <p:txBody>
          <a:bodyPr wrap="square" lIns="80678" tIns="40339" rIns="80678" bIns="40339" rtlCol="0">
            <a:spAutoFit/>
          </a:bodyPr>
          <a:lstStyle/>
          <a:p>
            <a:r>
              <a:rPr lang="en-IN" dirty="0" smtClean="0">
                <a:solidFill>
                  <a:srgbClr val="FF0000"/>
                </a:solidFill>
              </a:rPr>
              <a:t>F</a:t>
            </a:r>
            <a:endParaRPr lang="en-IN" dirty="0">
              <a:solidFill>
                <a:srgbClr val="FF0000"/>
              </a:solidFill>
            </a:endParaRPr>
          </a:p>
        </p:txBody>
      </p:sp>
      <p:sp>
        <p:nvSpPr>
          <p:cNvPr id="19" name="TextBox 18"/>
          <p:cNvSpPr txBox="1"/>
          <p:nvPr/>
        </p:nvSpPr>
        <p:spPr>
          <a:xfrm>
            <a:off x="4712677" y="3873500"/>
            <a:ext cx="140677" cy="358465"/>
          </a:xfrm>
          <a:prstGeom prst="rect">
            <a:avLst/>
          </a:prstGeom>
          <a:noFill/>
        </p:spPr>
        <p:txBody>
          <a:bodyPr wrap="square" lIns="80678" tIns="40339" rIns="80678" bIns="40339" rtlCol="0">
            <a:spAutoFit/>
          </a:bodyPr>
          <a:lstStyle/>
          <a:p>
            <a:r>
              <a:rPr lang="en-IN" dirty="0" smtClean="0">
                <a:solidFill>
                  <a:srgbClr val="FF0000"/>
                </a:solidFill>
              </a:rPr>
              <a:t>F</a:t>
            </a:r>
            <a:endParaRPr lang="en-IN" dirty="0">
              <a:solidFill>
                <a:srgbClr val="FF0000"/>
              </a:solidFill>
            </a:endParaRPr>
          </a:p>
        </p:txBody>
      </p:sp>
      <p:sp>
        <p:nvSpPr>
          <p:cNvPr id="21" name="TextBox 20"/>
          <p:cNvSpPr txBox="1"/>
          <p:nvPr/>
        </p:nvSpPr>
        <p:spPr>
          <a:xfrm>
            <a:off x="2532185" y="3111500"/>
            <a:ext cx="140677" cy="358465"/>
          </a:xfrm>
          <a:prstGeom prst="rect">
            <a:avLst/>
          </a:prstGeom>
          <a:noFill/>
        </p:spPr>
        <p:txBody>
          <a:bodyPr wrap="square" lIns="80678" tIns="40339" rIns="80678" bIns="40339" rtlCol="0">
            <a:spAutoFit/>
          </a:bodyPr>
          <a:lstStyle/>
          <a:p>
            <a:r>
              <a:rPr lang="en-IN" dirty="0" smtClean="0">
                <a:solidFill>
                  <a:srgbClr val="FF0000"/>
                </a:solidFill>
              </a:rPr>
              <a:t>F</a:t>
            </a:r>
            <a:endParaRPr lang="en-IN" dirty="0">
              <a:solidFill>
                <a:srgbClr val="FF0000"/>
              </a:solidFill>
            </a:endParaRPr>
          </a:p>
        </p:txBody>
      </p:sp>
      <p:sp>
        <p:nvSpPr>
          <p:cNvPr id="23" name="TextBox 22"/>
          <p:cNvSpPr txBox="1"/>
          <p:nvPr/>
        </p:nvSpPr>
        <p:spPr>
          <a:xfrm>
            <a:off x="5627077" y="3311723"/>
            <a:ext cx="211015" cy="358465"/>
          </a:xfrm>
          <a:prstGeom prst="rect">
            <a:avLst/>
          </a:prstGeom>
          <a:noFill/>
        </p:spPr>
        <p:txBody>
          <a:bodyPr wrap="square" lIns="80678" tIns="40339" rIns="80678" bIns="40339" rtlCol="0">
            <a:spAutoFit/>
          </a:bodyPr>
          <a:lstStyle/>
          <a:p>
            <a:r>
              <a:rPr lang="en-IN" dirty="0" smtClean="0">
                <a:solidFill>
                  <a:srgbClr val="FF0000"/>
                </a:solidFill>
              </a:rPr>
              <a:t>F</a:t>
            </a:r>
            <a:endParaRPr lang="en-IN"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descr="F:\SKW Google scenes\Jaipur Ajmer Region.jpg"/>
          <p:cNvPicPr>
            <a:picLocks noGrp="1" noChangeAspect="1" noChangeArrowheads="1"/>
          </p:cNvPicPr>
          <p:nvPr>
            <p:ph idx="1"/>
          </p:nvPr>
        </p:nvPicPr>
        <p:blipFill>
          <a:blip r:embed="rId2"/>
          <a:srcRect/>
          <a:stretch>
            <a:fillRect/>
          </a:stretch>
        </p:blipFill>
        <p:spPr bwMode="auto">
          <a:xfrm>
            <a:off x="10905" y="0"/>
            <a:ext cx="9133127" cy="6874280"/>
          </a:xfrm>
          <a:prstGeom prst="rect">
            <a:avLst/>
          </a:prstGeom>
          <a:noFill/>
        </p:spPr>
      </p:pic>
      <p:cxnSp>
        <p:nvCxnSpPr>
          <p:cNvPr id="5" name="Straight Connector 4"/>
          <p:cNvCxnSpPr/>
          <p:nvPr/>
        </p:nvCxnSpPr>
        <p:spPr>
          <a:xfrm>
            <a:off x="5715008" y="4000504"/>
            <a:ext cx="1557342" cy="14144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57686" y="2714620"/>
            <a:ext cx="2000264" cy="18573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715008" y="3857628"/>
            <a:ext cx="2500330" cy="2857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28992" y="4786322"/>
            <a:ext cx="4500594" cy="71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071670" y="3929066"/>
            <a:ext cx="3929090" cy="21431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2214546" y="3071810"/>
            <a:ext cx="2786082" cy="250033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5-Point Star 10"/>
          <p:cNvSpPr/>
          <p:nvPr/>
        </p:nvSpPr>
        <p:spPr>
          <a:xfrm>
            <a:off x="8215338" y="571480"/>
            <a:ext cx="428628" cy="28575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5-Point Star 11"/>
          <p:cNvSpPr/>
          <p:nvPr/>
        </p:nvSpPr>
        <p:spPr>
          <a:xfrm>
            <a:off x="5643570" y="2714620"/>
            <a:ext cx="357190" cy="35719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p:cNvSpPr txBox="1"/>
          <p:nvPr/>
        </p:nvSpPr>
        <p:spPr>
          <a:xfrm>
            <a:off x="857224" y="3286124"/>
            <a:ext cx="2428892" cy="830997"/>
          </a:xfrm>
          <a:prstGeom prst="rect">
            <a:avLst/>
          </a:prstGeom>
          <a:noFill/>
        </p:spPr>
        <p:txBody>
          <a:bodyPr wrap="square" rtlCol="0">
            <a:spAutoFit/>
          </a:bodyPr>
          <a:lstStyle/>
          <a:p>
            <a:r>
              <a:rPr lang="en-IN" sz="2400" b="1" dirty="0" smtClean="0">
                <a:solidFill>
                  <a:srgbClr val="FF0000"/>
                </a:solidFill>
              </a:rPr>
              <a:t>DRYLAND  ENVIRONMENT</a:t>
            </a:r>
            <a:endParaRPr lang="en-IN" sz="2400" b="1" dirty="0">
              <a:solidFill>
                <a:srgbClr val="FF0000"/>
              </a:solidFill>
            </a:endParaRPr>
          </a:p>
        </p:txBody>
      </p:sp>
      <p:sp>
        <p:nvSpPr>
          <p:cNvPr id="15" name="TextBox 14"/>
          <p:cNvSpPr txBox="1"/>
          <p:nvPr/>
        </p:nvSpPr>
        <p:spPr>
          <a:xfrm>
            <a:off x="71406" y="2240813"/>
            <a:ext cx="1428760" cy="830997"/>
          </a:xfrm>
          <a:prstGeom prst="rect">
            <a:avLst/>
          </a:prstGeom>
          <a:noFill/>
        </p:spPr>
        <p:txBody>
          <a:bodyPr wrap="square" rtlCol="0">
            <a:spAutoFit/>
          </a:bodyPr>
          <a:lstStyle/>
          <a:p>
            <a:r>
              <a:rPr lang="en-IN" sz="2400" b="1" dirty="0" smtClean="0">
                <a:solidFill>
                  <a:srgbClr val="FF0000"/>
                </a:solidFill>
              </a:rPr>
              <a:t>THAR DESERT</a:t>
            </a:r>
            <a:endParaRPr lang="en-IN" sz="2400" b="1"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jmer-03.jpg"/>
          <p:cNvPicPr>
            <a:picLocks noChangeAspect="1"/>
          </p:cNvPicPr>
          <p:nvPr/>
        </p:nvPicPr>
        <p:blipFill>
          <a:blip r:embed="rId2"/>
          <a:stretch>
            <a:fillRect/>
          </a:stretch>
        </p:blipFill>
        <p:spPr>
          <a:xfrm>
            <a:off x="207750" y="301648"/>
            <a:ext cx="8721968" cy="6413500"/>
          </a:xfrm>
          <a:prstGeom prst="rect">
            <a:avLst/>
          </a:prstGeom>
          <a:ln>
            <a:solidFill>
              <a:srgbClr val="C00000"/>
            </a:solidFill>
          </a:ln>
        </p:spPr>
      </p:pic>
      <p:sp>
        <p:nvSpPr>
          <p:cNvPr id="3" name="TextBox 2"/>
          <p:cNvSpPr txBox="1"/>
          <p:nvPr/>
        </p:nvSpPr>
        <p:spPr>
          <a:xfrm>
            <a:off x="785786" y="1714488"/>
            <a:ext cx="2071702" cy="1200329"/>
          </a:xfrm>
          <a:prstGeom prst="rect">
            <a:avLst/>
          </a:prstGeom>
          <a:noFill/>
        </p:spPr>
        <p:txBody>
          <a:bodyPr wrap="square" rtlCol="0">
            <a:spAutoFit/>
          </a:bodyPr>
          <a:lstStyle/>
          <a:p>
            <a:r>
              <a:rPr lang="en-IN" sz="2400" b="1" dirty="0" smtClean="0">
                <a:solidFill>
                  <a:srgbClr val="FF0000"/>
                </a:solidFill>
              </a:rPr>
              <a:t>Rejuvenate water bodies and rivers</a:t>
            </a:r>
            <a:endParaRPr lang="en-IN" sz="2400" b="1"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60"/>
            <a:ext cx="8229600" cy="1143000"/>
          </a:xfrm>
        </p:spPr>
        <p:txBody>
          <a:bodyPr>
            <a:normAutofit fontScale="90000"/>
          </a:bodyPr>
          <a:lstStyle/>
          <a:p>
            <a:r>
              <a:rPr lang="en-IN" dirty="0" smtClean="0">
                <a:solidFill>
                  <a:srgbClr val="FF0000"/>
                </a:solidFill>
              </a:rPr>
              <a:t>Urban waste management – </a:t>
            </a:r>
            <a:br>
              <a:rPr lang="en-IN" dirty="0" smtClean="0">
                <a:solidFill>
                  <a:srgbClr val="FF0000"/>
                </a:solidFill>
              </a:rPr>
            </a:br>
            <a:r>
              <a:rPr lang="en-IN" dirty="0" smtClean="0"/>
              <a:t>disposal / recycle</a:t>
            </a:r>
            <a:endParaRPr lang="en-IN" dirty="0"/>
          </a:p>
        </p:txBody>
      </p:sp>
      <p:sp>
        <p:nvSpPr>
          <p:cNvPr id="3" name="Content Placeholder 2"/>
          <p:cNvSpPr>
            <a:spLocks noGrp="1"/>
          </p:cNvSpPr>
          <p:nvPr>
            <p:ph idx="1"/>
          </p:nvPr>
        </p:nvSpPr>
        <p:spPr>
          <a:xfrm>
            <a:off x="0" y="1500198"/>
            <a:ext cx="9144000" cy="5500702"/>
          </a:xfrm>
        </p:spPr>
        <p:txBody>
          <a:bodyPr/>
          <a:lstStyle/>
          <a:p>
            <a:r>
              <a:rPr lang="en-IN" b="1" dirty="0" smtClean="0">
                <a:solidFill>
                  <a:srgbClr val="FF0000"/>
                </a:solidFill>
              </a:rPr>
              <a:t>Dilute and Disperse </a:t>
            </a:r>
            <a:r>
              <a:rPr lang="en-IN" dirty="0" smtClean="0">
                <a:solidFill>
                  <a:srgbClr val="FF0000"/>
                </a:solidFill>
              </a:rPr>
              <a:t>– Old Concept</a:t>
            </a:r>
          </a:p>
          <a:p>
            <a:r>
              <a:rPr lang="en-IN" b="1" dirty="0" smtClean="0">
                <a:solidFill>
                  <a:srgbClr val="FF0000"/>
                </a:solidFill>
              </a:rPr>
              <a:t>Concentrate and Contain </a:t>
            </a:r>
            <a:r>
              <a:rPr lang="en-IN" dirty="0" smtClean="0">
                <a:solidFill>
                  <a:srgbClr val="FF0000"/>
                </a:solidFill>
              </a:rPr>
              <a:t>– vulnerable to Leakage and Escape</a:t>
            </a:r>
          </a:p>
          <a:p>
            <a:r>
              <a:rPr lang="en-IN" b="1" dirty="0" smtClean="0">
                <a:solidFill>
                  <a:srgbClr val="FF0000"/>
                </a:solidFill>
              </a:rPr>
              <a:t>Segregate and Recycle </a:t>
            </a:r>
            <a:r>
              <a:rPr lang="en-IN" dirty="0" smtClean="0">
                <a:solidFill>
                  <a:srgbClr val="FF0000"/>
                </a:solidFill>
              </a:rPr>
              <a:t>[Waste To Resource]</a:t>
            </a:r>
          </a:p>
          <a:p>
            <a:r>
              <a:rPr lang="en-IN" b="1" dirty="0" smtClean="0">
                <a:solidFill>
                  <a:srgbClr val="FF0000"/>
                </a:solidFill>
              </a:rPr>
              <a:t>Waste Water Treatment</a:t>
            </a:r>
            <a:r>
              <a:rPr lang="en-IN" dirty="0" smtClean="0">
                <a:solidFill>
                  <a:srgbClr val="FF0000"/>
                </a:solidFill>
              </a:rPr>
              <a:t> – waste water renovation and conservation recharge + sludge</a:t>
            </a:r>
          </a:p>
          <a:p>
            <a:r>
              <a:rPr lang="en-IN" dirty="0" smtClean="0">
                <a:solidFill>
                  <a:srgbClr val="C00000"/>
                </a:solidFill>
              </a:rPr>
              <a:t>Innovative Cost Effective Strategies Needed</a:t>
            </a:r>
          </a:p>
          <a:p>
            <a:endParaRPr lang="en-IN"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can0034"/>
          <p:cNvPicPr>
            <a:picLocks noChangeAspect="1" noChangeArrowheads="1"/>
          </p:cNvPicPr>
          <p:nvPr/>
        </p:nvPicPr>
        <p:blipFill>
          <a:blip r:embed="rId2">
            <a:lum contrast="20000"/>
          </a:blip>
          <a:srcRect/>
          <a:stretch>
            <a:fillRect/>
          </a:stretch>
        </p:blipFill>
        <p:spPr bwMode="auto">
          <a:xfrm>
            <a:off x="3571867" y="857232"/>
            <a:ext cx="5429287" cy="6000768"/>
          </a:xfrm>
          <a:prstGeom prst="rect">
            <a:avLst/>
          </a:prstGeom>
          <a:noFill/>
          <a:ln w="60325" cmpd="thickThin">
            <a:solidFill>
              <a:srgbClr val="0000FF"/>
            </a:solidFill>
            <a:miter lim="800000"/>
            <a:headEnd/>
            <a:tailEnd/>
          </a:ln>
        </p:spPr>
      </p:pic>
      <p:sp>
        <p:nvSpPr>
          <p:cNvPr id="3" name="Oval 2"/>
          <p:cNvSpPr/>
          <p:nvPr/>
        </p:nvSpPr>
        <p:spPr>
          <a:xfrm>
            <a:off x="4572000" y="2857496"/>
            <a:ext cx="214314" cy="4286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642942" y="142852"/>
            <a:ext cx="8286776" cy="523220"/>
          </a:xfrm>
          <a:prstGeom prst="rect">
            <a:avLst/>
          </a:prstGeom>
          <a:noFill/>
        </p:spPr>
        <p:txBody>
          <a:bodyPr wrap="square" rtlCol="0">
            <a:spAutoFit/>
          </a:bodyPr>
          <a:lstStyle/>
          <a:p>
            <a:r>
              <a:rPr lang="en-IN" sz="2800" b="1" dirty="0" smtClean="0">
                <a:solidFill>
                  <a:srgbClr val="C00000"/>
                </a:solidFill>
              </a:rPr>
              <a:t>DRYLAND ENVIRONMENT OF JAIPUR – AJMER REGION</a:t>
            </a:r>
            <a:endParaRPr lang="en-IN" sz="2800" b="1" dirty="0">
              <a:solidFill>
                <a:srgbClr val="C00000"/>
              </a:solidFill>
            </a:endParaRPr>
          </a:p>
        </p:txBody>
      </p:sp>
      <p:sp>
        <p:nvSpPr>
          <p:cNvPr id="5" name="TextBox 4"/>
          <p:cNvSpPr txBox="1"/>
          <p:nvPr/>
        </p:nvSpPr>
        <p:spPr>
          <a:xfrm>
            <a:off x="0" y="785794"/>
            <a:ext cx="3571868" cy="6666440"/>
          </a:xfrm>
          <a:prstGeom prst="rect">
            <a:avLst/>
          </a:prstGeom>
          <a:noFill/>
        </p:spPr>
        <p:txBody>
          <a:bodyPr wrap="square" rtlCol="0">
            <a:spAutoFit/>
          </a:bodyPr>
          <a:lstStyle/>
          <a:p>
            <a:pPr>
              <a:lnSpc>
                <a:spcPct val="80000"/>
              </a:lnSpc>
            </a:pPr>
            <a:r>
              <a:rPr lang="en-US" sz="2400" b="1" dirty="0" smtClean="0"/>
              <a:t>Receive less than 25 cm average rainfall</a:t>
            </a:r>
          </a:p>
          <a:p>
            <a:pPr>
              <a:lnSpc>
                <a:spcPct val="80000"/>
              </a:lnSpc>
            </a:pPr>
            <a:r>
              <a:rPr lang="en-US" sz="2400" b="1" dirty="0" smtClean="0"/>
              <a:t>Erratic down-pours </a:t>
            </a:r>
            <a:r>
              <a:rPr lang="en-US" sz="2400" b="1" dirty="0" smtClean="0">
                <a:sym typeface="Wingdings" pitchFamily="2" charset="2"/>
              </a:rPr>
              <a:t> sudden violent thunderstorms  </a:t>
            </a:r>
            <a:r>
              <a:rPr lang="en-US" sz="2400" b="1" dirty="0" smtClean="0">
                <a:solidFill>
                  <a:srgbClr val="990000"/>
                </a:solidFill>
              </a:rPr>
              <a:t>flash-flooding</a:t>
            </a:r>
          </a:p>
          <a:p>
            <a:pPr>
              <a:lnSpc>
                <a:spcPct val="80000"/>
              </a:lnSpc>
            </a:pPr>
            <a:endParaRPr lang="en-US" sz="2400" b="1" dirty="0" smtClean="0">
              <a:solidFill>
                <a:srgbClr val="FF0000"/>
              </a:solidFill>
            </a:endParaRPr>
          </a:p>
          <a:p>
            <a:pPr>
              <a:lnSpc>
                <a:spcPct val="80000"/>
              </a:lnSpc>
            </a:pPr>
            <a:r>
              <a:rPr lang="en-US" sz="2400" b="1" dirty="0" smtClean="0">
                <a:solidFill>
                  <a:srgbClr val="FF0000"/>
                </a:solidFill>
              </a:rPr>
              <a:t>High </a:t>
            </a:r>
            <a:r>
              <a:rPr lang="en-US" sz="2400" b="1" dirty="0" err="1" smtClean="0">
                <a:solidFill>
                  <a:srgbClr val="FF0000"/>
                </a:solidFill>
              </a:rPr>
              <a:t>evapo</a:t>
            </a:r>
            <a:r>
              <a:rPr lang="en-US" sz="2400" b="1" dirty="0" smtClean="0">
                <a:solidFill>
                  <a:srgbClr val="FF0000"/>
                </a:solidFill>
              </a:rPr>
              <a:t>-transpiration</a:t>
            </a:r>
          </a:p>
          <a:p>
            <a:pPr>
              <a:lnSpc>
                <a:spcPct val="80000"/>
              </a:lnSpc>
            </a:pPr>
            <a:endParaRPr lang="en-US" sz="2400" b="1" dirty="0" smtClean="0">
              <a:solidFill>
                <a:srgbClr val="C00000"/>
              </a:solidFill>
            </a:endParaRPr>
          </a:p>
          <a:p>
            <a:pPr>
              <a:lnSpc>
                <a:spcPct val="80000"/>
              </a:lnSpc>
            </a:pPr>
            <a:r>
              <a:rPr lang="en-US" sz="2400" b="1" dirty="0" smtClean="0">
                <a:solidFill>
                  <a:srgbClr val="990000"/>
                </a:solidFill>
              </a:rPr>
              <a:t>Ephemeral fluvial courses</a:t>
            </a:r>
          </a:p>
          <a:p>
            <a:pPr>
              <a:lnSpc>
                <a:spcPct val="80000"/>
              </a:lnSpc>
            </a:pPr>
            <a:r>
              <a:rPr lang="en-US" sz="2400" b="1" dirty="0" smtClean="0">
                <a:solidFill>
                  <a:srgbClr val="990000"/>
                </a:solidFill>
              </a:rPr>
              <a:t>Inland drainage: Lakes &amp;  Playas </a:t>
            </a:r>
          </a:p>
          <a:p>
            <a:pPr>
              <a:lnSpc>
                <a:spcPct val="80000"/>
              </a:lnSpc>
            </a:pPr>
            <a:endParaRPr lang="en-US" sz="2400" b="1" dirty="0" smtClean="0">
              <a:solidFill>
                <a:srgbClr val="C00000"/>
              </a:solidFill>
            </a:endParaRPr>
          </a:p>
          <a:p>
            <a:pPr>
              <a:lnSpc>
                <a:spcPct val="80000"/>
              </a:lnSpc>
            </a:pPr>
            <a:r>
              <a:rPr lang="en-US" sz="2400" b="1" dirty="0" smtClean="0">
                <a:solidFill>
                  <a:srgbClr val="C00000"/>
                </a:solidFill>
              </a:rPr>
              <a:t>Salinity in groundwater / lack of flushing</a:t>
            </a:r>
          </a:p>
          <a:p>
            <a:pPr>
              <a:lnSpc>
                <a:spcPct val="80000"/>
              </a:lnSpc>
            </a:pPr>
            <a:endParaRPr lang="en-US" sz="2400" dirty="0" smtClean="0">
              <a:solidFill>
                <a:srgbClr val="990000"/>
              </a:solidFill>
            </a:endParaRPr>
          </a:p>
          <a:p>
            <a:pPr>
              <a:lnSpc>
                <a:spcPct val="80000"/>
              </a:lnSpc>
            </a:pPr>
            <a:r>
              <a:rPr lang="en-US" sz="2400" dirty="0" smtClean="0">
                <a:solidFill>
                  <a:srgbClr val="990000"/>
                </a:solidFill>
              </a:rPr>
              <a:t>Carbonates and gypsum rich soils</a:t>
            </a:r>
          </a:p>
          <a:p>
            <a:pPr>
              <a:lnSpc>
                <a:spcPct val="80000"/>
              </a:lnSpc>
            </a:pPr>
            <a:r>
              <a:rPr lang="en-US" sz="2400" b="1" dirty="0" smtClean="0">
                <a:solidFill>
                  <a:srgbClr val="008000"/>
                </a:solidFill>
              </a:rPr>
              <a:t>Support mostly </a:t>
            </a:r>
            <a:r>
              <a:rPr lang="en-US" sz="2400" b="1" dirty="0" err="1" smtClean="0">
                <a:solidFill>
                  <a:srgbClr val="008000"/>
                </a:solidFill>
              </a:rPr>
              <a:t>xerophytic</a:t>
            </a:r>
            <a:r>
              <a:rPr lang="en-US" sz="2400" b="1" dirty="0" smtClean="0">
                <a:solidFill>
                  <a:srgbClr val="008000"/>
                </a:solidFill>
              </a:rPr>
              <a:t> vegetation</a:t>
            </a:r>
          </a:p>
          <a:p>
            <a:pPr>
              <a:lnSpc>
                <a:spcPct val="80000"/>
              </a:lnSpc>
            </a:pPr>
            <a:endParaRPr lang="en-US" sz="2400" b="1" dirty="0" smtClean="0">
              <a:solidFill>
                <a:srgbClr val="990000"/>
              </a:solidFill>
            </a:endParaRPr>
          </a:p>
          <a:p>
            <a:endParaRPr lang="en-IN"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thumb/1/18/Waste_hierarchy.svg/300px-Waste_hierarchy.svg.png">
            <a:hlinkClick r:id="rId2"/>
          </p:cNvPr>
          <p:cNvPicPr/>
          <p:nvPr/>
        </p:nvPicPr>
        <p:blipFill>
          <a:blip r:embed="rId3"/>
          <a:srcRect/>
          <a:stretch>
            <a:fillRect/>
          </a:stretch>
        </p:blipFill>
        <p:spPr bwMode="auto">
          <a:xfrm>
            <a:off x="428596" y="1000108"/>
            <a:ext cx="7929618" cy="5857892"/>
          </a:xfrm>
          <a:prstGeom prst="rect">
            <a:avLst/>
          </a:prstGeom>
          <a:noFill/>
          <a:ln w="9525">
            <a:noFill/>
            <a:miter lim="800000"/>
            <a:headEnd/>
            <a:tailEnd/>
          </a:ln>
        </p:spPr>
      </p:pic>
      <p:sp>
        <p:nvSpPr>
          <p:cNvPr id="3" name="TextBox 2"/>
          <p:cNvSpPr txBox="1"/>
          <p:nvPr/>
        </p:nvSpPr>
        <p:spPr>
          <a:xfrm>
            <a:off x="1500166" y="71414"/>
            <a:ext cx="5786478" cy="1231106"/>
          </a:xfrm>
          <a:prstGeom prst="rect">
            <a:avLst/>
          </a:prstGeom>
          <a:noFill/>
        </p:spPr>
        <p:txBody>
          <a:bodyPr wrap="square" rtlCol="0">
            <a:spAutoFit/>
          </a:bodyPr>
          <a:lstStyle/>
          <a:p>
            <a:pPr algn="ctr"/>
            <a:r>
              <a:rPr lang="en-IN" sz="2800" u="sng" dirty="0" smtClean="0">
                <a:solidFill>
                  <a:srgbClr val="C00000"/>
                </a:solidFill>
              </a:rPr>
              <a:t>Diagram of the waste hierarchy: </a:t>
            </a:r>
          </a:p>
          <a:p>
            <a:pPr algn="ctr"/>
            <a:r>
              <a:rPr lang="en-IN" sz="2800" b="1" dirty="0" smtClean="0">
                <a:solidFill>
                  <a:srgbClr val="C00000"/>
                </a:solidFill>
              </a:rPr>
              <a:t>"3 Rs" REDUCE, REUSE AND RECYCLE</a:t>
            </a:r>
            <a:endParaRPr lang="en-IN" sz="2800" b="1" u="sng" dirty="0" smtClean="0">
              <a:solidFill>
                <a:srgbClr val="C00000"/>
              </a:solidFill>
            </a:endParaRPr>
          </a:p>
          <a:p>
            <a:endParaRPr lang="en-I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C00000"/>
                </a:solidFill>
              </a:rPr>
              <a:t>Electrical waste ..</a:t>
            </a:r>
            <a:endParaRPr lang="en-IN" dirty="0">
              <a:solidFill>
                <a:srgbClr val="C00000"/>
              </a:solidFill>
            </a:endParaRPr>
          </a:p>
        </p:txBody>
      </p:sp>
      <p:sp>
        <p:nvSpPr>
          <p:cNvPr id="3" name="Content Placeholder 2"/>
          <p:cNvSpPr>
            <a:spLocks noGrp="1"/>
          </p:cNvSpPr>
          <p:nvPr>
            <p:ph idx="1"/>
          </p:nvPr>
        </p:nvSpPr>
        <p:spPr/>
        <p:txBody>
          <a:bodyPr>
            <a:normAutofit lnSpcReduction="10000"/>
          </a:bodyPr>
          <a:lstStyle/>
          <a:p>
            <a:r>
              <a:rPr lang="en-IN" b="1" dirty="0" smtClean="0"/>
              <a:t>Electrical waste contains hazardous, but also valuable and scarce materials. </a:t>
            </a:r>
            <a:endParaRPr lang="en-IN" dirty="0" smtClean="0"/>
          </a:p>
          <a:p>
            <a:r>
              <a:rPr lang="en-IN" b="1" dirty="0" smtClean="0">
                <a:solidFill>
                  <a:srgbClr val="C00000"/>
                </a:solidFill>
              </a:rPr>
              <a:t>Up to 60 elements can be found in complex electronics</a:t>
            </a:r>
            <a:r>
              <a:rPr lang="en-IN" dirty="0" smtClean="0">
                <a:solidFill>
                  <a:srgbClr val="C00000"/>
                </a:solidFill>
              </a:rPr>
              <a:t> </a:t>
            </a:r>
          </a:p>
          <a:p>
            <a:r>
              <a:rPr lang="en-IN" dirty="0" smtClean="0"/>
              <a:t>In the United States, an estimated 70% of heavy metals in landfills come from discarded electronics.</a:t>
            </a:r>
          </a:p>
          <a:p>
            <a:r>
              <a:rPr lang="en-IN" b="1" dirty="0" smtClean="0">
                <a:solidFill>
                  <a:srgbClr val="C00000"/>
                </a:solidFill>
              </a:rPr>
              <a:t>According to a study, India produces nearly 18.5 </a:t>
            </a:r>
            <a:r>
              <a:rPr lang="en-IN" b="1" dirty="0" err="1" smtClean="0">
                <a:solidFill>
                  <a:srgbClr val="C00000"/>
                </a:solidFill>
              </a:rPr>
              <a:t>Lakhs</a:t>
            </a:r>
            <a:r>
              <a:rPr lang="en-IN" b="1" dirty="0" smtClean="0">
                <a:solidFill>
                  <a:srgbClr val="C00000"/>
                </a:solidFill>
              </a:rPr>
              <a:t> MT of electronic waste every year</a:t>
            </a:r>
            <a:endParaRPr lang="en-IN" b="1" dirty="0">
              <a:solidFill>
                <a:srgbClr val="C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857256"/>
          </a:xfrm>
        </p:spPr>
        <p:txBody>
          <a:bodyPr>
            <a:normAutofit fontScale="90000"/>
          </a:bodyPr>
          <a:lstStyle/>
          <a:p>
            <a:r>
              <a:rPr lang="en-IN" sz="3200" dirty="0" smtClean="0"/>
              <a:t>CRUSHED AND COMPACTED WASTE METAL SCRAP and </a:t>
            </a:r>
            <a:r>
              <a:rPr lang="en-IN" sz="3200" b="1" dirty="0" smtClean="0"/>
              <a:t>Electronic scrap components = E-waste</a:t>
            </a:r>
            <a:r>
              <a:rPr lang="en-IN" sz="3200" dirty="0" smtClean="0"/>
              <a:t> FOR RECYLCING</a:t>
            </a:r>
            <a:endParaRPr lang="en-IN" sz="3200" dirty="0"/>
          </a:p>
        </p:txBody>
      </p:sp>
      <p:sp>
        <p:nvSpPr>
          <p:cNvPr id="3" name="Content Placeholder 2"/>
          <p:cNvSpPr>
            <a:spLocks noGrp="1"/>
          </p:cNvSpPr>
          <p:nvPr>
            <p:ph idx="1"/>
          </p:nvPr>
        </p:nvSpPr>
        <p:spPr>
          <a:xfrm>
            <a:off x="0" y="857232"/>
            <a:ext cx="9144000" cy="3000395"/>
          </a:xfrm>
        </p:spPr>
        <p:txBody>
          <a:bodyPr>
            <a:normAutofit fontScale="92500" lnSpcReduction="10000"/>
          </a:bodyPr>
          <a:lstStyle/>
          <a:p>
            <a:r>
              <a:rPr lang="en-IN" dirty="0" smtClean="0">
                <a:solidFill>
                  <a:srgbClr val="FF0000"/>
                </a:solidFill>
              </a:rPr>
              <a:t>Globally, waste-to-energy accounts for 16% of waste management              </a:t>
            </a:r>
            <a:r>
              <a:rPr lang="en-IN" b="1" dirty="0" smtClean="0">
                <a:solidFill>
                  <a:srgbClr val="C00000"/>
                </a:solidFill>
              </a:rPr>
              <a:t>GROWING E-WASTE PROBLEM</a:t>
            </a:r>
            <a:endParaRPr lang="en-IN" dirty="0" smtClean="0">
              <a:solidFill>
                <a:srgbClr val="FF0000"/>
              </a:solidFill>
            </a:endParaRPr>
          </a:p>
          <a:p>
            <a:r>
              <a:rPr lang="en-IN" dirty="0" smtClean="0"/>
              <a:t>Cost effective segregation of organic and inorganic waste</a:t>
            </a:r>
          </a:p>
          <a:p>
            <a:r>
              <a:rPr lang="en-IN" dirty="0" smtClean="0"/>
              <a:t>Recycling raw materials from end-of-life electronics is the most effective solution to </a:t>
            </a:r>
            <a:r>
              <a:rPr lang="en-IN" b="1" dirty="0" smtClean="0"/>
              <a:t>e-waste management</a:t>
            </a:r>
            <a:r>
              <a:rPr lang="en-IN" dirty="0" smtClean="0"/>
              <a:t>. </a:t>
            </a:r>
          </a:p>
          <a:p>
            <a:endParaRPr lang="en-IN" dirty="0" smtClean="0"/>
          </a:p>
          <a:p>
            <a:endParaRPr lang="en-IN" dirty="0"/>
          </a:p>
        </p:txBody>
      </p:sp>
      <p:pic>
        <p:nvPicPr>
          <p:cNvPr id="4" name="Picture 3" descr="https://upload.wikimedia.org/wikipedia/commons/thumb/0/0c/Steel_recycling_bales.jpg/220px-Steel_recycling_bales.jpg">
            <a:hlinkClick r:id="rId2"/>
          </p:cNvPr>
          <p:cNvPicPr/>
          <p:nvPr/>
        </p:nvPicPr>
        <p:blipFill>
          <a:blip r:embed="rId3"/>
          <a:srcRect/>
          <a:stretch>
            <a:fillRect/>
          </a:stretch>
        </p:blipFill>
        <p:spPr bwMode="auto">
          <a:xfrm>
            <a:off x="5429288" y="4286256"/>
            <a:ext cx="3571868" cy="2500330"/>
          </a:xfrm>
          <a:prstGeom prst="rect">
            <a:avLst/>
          </a:prstGeom>
          <a:noFill/>
          <a:ln w="9525">
            <a:noFill/>
            <a:miter lim="800000"/>
            <a:headEnd/>
            <a:tailEnd/>
          </a:ln>
        </p:spPr>
      </p:pic>
      <p:pic>
        <p:nvPicPr>
          <p:cNvPr id="5" name="Picture 4" descr="https://upload.wikimedia.org/wikipedia/commons/thumb/4/4b/Landfill_compactor.jpg/220px-Landfill_compactor.jpg">
            <a:hlinkClick r:id="rId4"/>
          </p:cNvPr>
          <p:cNvPicPr/>
          <p:nvPr/>
        </p:nvPicPr>
        <p:blipFill>
          <a:blip r:embed="rId5"/>
          <a:srcRect/>
          <a:stretch>
            <a:fillRect/>
          </a:stretch>
        </p:blipFill>
        <p:spPr bwMode="auto">
          <a:xfrm>
            <a:off x="71406" y="4286256"/>
            <a:ext cx="3714776" cy="2500330"/>
          </a:xfrm>
          <a:prstGeom prst="rect">
            <a:avLst/>
          </a:prstGeom>
          <a:noFill/>
          <a:ln w="9525">
            <a:noFill/>
            <a:miter lim="800000"/>
            <a:headEnd/>
            <a:tailEnd/>
          </a:ln>
        </p:spPr>
      </p:pic>
      <p:pic>
        <p:nvPicPr>
          <p:cNvPr id="6" name="Picture 5" descr="https://upload.wikimedia.org/wikipedia/commons/thumb/3/30/Ewaste-pile.jpg/220px-Ewaste-pile.jpg">
            <a:hlinkClick r:id="rId6"/>
          </p:cNvPr>
          <p:cNvPicPr/>
          <p:nvPr/>
        </p:nvPicPr>
        <p:blipFill>
          <a:blip r:embed="rId7"/>
          <a:srcRect/>
          <a:stretch>
            <a:fillRect/>
          </a:stretch>
        </p:blipFill>
        <p:spPr bwMode="auto">
          <a:xfrm>
            <a:off x="3643306" y="3500438"/>
            <a:ext cx="2071702" cy="2500306"/>
          </a:xfrm>
          <a:prstGeom prst="rect">
            <a:avLst/>
          </a:prstGeom>
          <a:noFill/>
          <a:ln w="9525">
            <a:noFill/>
            <a:miter lim="800000"/>
            <a:headEnd/>
            <a:tailEnd/>
          </a:ln>
        </p:spPr>
      </p:pic>
      <p:pic>
        <p:nvPicPr>
          <p:cNvPr id="7" name="Picture 6" descr="https://upload.wikimedia.org/wikipedia/commons/thumb/b/b8/Brokencircuitboard2011.jpg/220px-Brokencircuitboard2011.jpg">
            <a:hlinkClick r:id="rId8"/>
          </p:cNvPr>
          <p:cNvPicPr/>
          <p:nvPr/>
        </p:nvPicPr>
        <p:blipFill>
          <a:blip r:embed="rId9"/>
          <a:srcRect/>
          <a:stretch>
            <a:fillRect/>
          </a:stretch>
        </p:blipFill>
        <p:spPr bwMode="auto">
          <a:xfrm>
            <a:off x="3714744" y="5572164"/>
            <a:ext cx="1143008" cy="1285860"/>
          </a:xfrm>
          <a:prstGeom prst="rect">
            <a:avLst/>
          </a:prstGeom>
          <a:noFill/>
          <a:ln w="9525">
            <a:noFill/>
            <a:miter lim="800000"/>
            <a:headEnd/>
            <a:tailEnd/>
          </a:ln>
        </p:spPr>
      </p:pic>
      <p:pic>
        <p:nvPicPr>
          <p:cNvPr id="8" name="Picture 7" descr="https://upload.wikimedia.org/wikipedia/commons/thumb/5/56/India_Victor_Grigas_2011-13.jpg/250px-India_Victor_Grigas_2011-13.jpg">
            <a:hlinkClick r:id="rId10"/>
          </p:cNvPr>
          <p:cNvPicPr/>
          <p:nvPr/>
        </p:nvPicPr>
        <p:blipFill>
          <a:blip r:embed="rId11"/>
          <a:srcRect/>
          <a:stretch>
            <a:fillRect/>
          </a:stretch>
        </p:blipFill>
        <p:spPr bwMode="auto">
          <a:xfrm>
            <a:off x="4643438" y="5572140"/>
            <a:ext cx="1214446" cy="128586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00174"/>
          </a:xfrm>
        </p:spPr>
        <p:txBody>
          <a:bodyPr>
            <a:normAutofit fontScale="90000"/>
          </a:bodyPr>
          <a:lstStyle/>
          <a:p>
            <a:r>
              <a:rPr lang="en-IN" u="sng" dirty="0" smtClean="0">
                <a:solidFill>
                  <a:srgbClr val="FF0000"/>
                </a:solidFill>
                <a:hlinkClick r:id="rId2" tooltip="Recycling"/>
              </a:rPr>
              <a:t> </a:t>
            </a:r>
            <a:r>
              <a:rPr lang="en-IN" sz="3600" u="sng" dirty="0" smtClean="0">
                <a:solidFill>
                  <a:srgbClr val="FF0000"/>
                </a:solidFill>
                <a:hlinkClick r:id="rId2" tooltip="Recycling"/>
              </a:rPr>
              <a:t>Recycling</a:t>
            </a:r>
            <a:r>
              <a:rPr lang="en-IN" sz="3600" u="sng" dirty="0" smtClean="0">
                <a:solidFill>
                  <a:srgbClr val="FF0000"/>
                </a:solidFill>
              </a:rPr>
              <a:t> the lead from batteries</a:t>
            </a:r>
            <a:br>
              <a:rPr lang="en-IN" sz="3600" u="sng" dirty="0" smtClean="0">
                <a:solidFill>
                  <a:srgbClr val="FF0000"/>
                </a:solidFill>
              </a:rPr>
            </a:br>
            <a:r>
              <a:rPr lang="en-IN" sz="3600" u="sng" dirty="0" smtClean="0">
                <a:solidFill>
                  <a:srgbClr val="FF0000"/>
                </a:solidFill>
              </a:rPr>
              <a:t>Cells  contain Lithium, </a:t>
            </a:r>
            <a:r>
              <a:rPr lang="en-IN" sz="3600" u="sng" dirty="0" smtClean="0">
                <a:solidFill>
                  <a:schemeClr val="accent1">
                    <a:lumMod val="75000"/>
                  </a:schemeClr>
                </a:solidFill>
              </a:rPr>
              <a:t>lead</a:t>
            </a:r>
            <a:r>
              <a:rPr lang="en-IN" sz="3600" u="sng" dirty="0" smtClean="0">
                <a:solidFill>
                  <a:srgbClr val="FF0000"/>
                </a:solidFill>
              </a:rPr>
              <a:t>, </a:t>
            </a:r>
            <a:r>
              <a:rPr lang="en-IN" sz="3600" u="sng" dirty="0" smtClean="0">
                <a:solidFill>
                  <a:srgbClr val="FF0000"/>
                </a:solidFill>
                <a:hlinkClick r:id="rId3" tooltip="Mercury (element)"/>
              </a:rPr>
              <a:t>mercury</a:t>
            </a:r>
            <a:r>
              <a:rPr lang="en-IN" sz="3600" u="sng" dirty="0" smtClean="0">
                <a:solidFill>
                  <a:srgbClr val="FF0000"/>
                </a:solidFill>
              </a:rPr>
              <a:t> and </a:t>
            </a:r>
            <a:r>
              <a:rPr lang="en-IN" sz="3600" u="sng" dirty="0" smtClean="0">
                <a:solidFill>
                  <a:srgbClr val="FF0000"/>
                </a:solidFill>
                <a:hlinkClick r:id="rId4" tooltip="Cadmium"/>
              </a:rPr>
              <a:t>cadmium</a:t>
            </a:r>
            <a:r>
              <a:rPr lang="en-IN" sz="3600" u="sng" dirty="0" smtClean="0">
                <a:solidFill>
                  <a:srgbClr val="FF0000"/>
                </a:solidFill>
              </a:rPr>
              <a:t/>
            </a:r>
            <a:br>
              <a:rPr lang="en-IN" sz="3600" u="sng" dirty="0" smtClean="0">
                <a:solidFill>
                  <a:srgbClr val="FF0000"/>
                </a:solidFill>
              </a:rPr>
            </a:br>
            <a:endParaRPr lang="en-IN" sz="3600" u="sng" dirty="0">
              <a:solidFill>
                <a:srgbClr val="FF0000"/>
              </a:solidFill>
            </a:endParaRPr>
          </a:p>
        </p:txBody>
      </p:sp>
      <p:pic>
        <p:nvPicPr>
          <p:cNvPr id="3" name="Picture 2" descr="https://upload.wikimedia.org/wikipedia/commons/thumb/0/08/Recycling_lead_in_a_lead-acid_battery_recovery_facility.jpg/220px-Recycling_lead_in_a_lead-acid_battery_recovery_facility.jpg">
            <a:hlinkClick r:id="rId5"/>
          </p:cNvPr>
          <p:cNvPicPr/>
          <p:nvPr/>
        </p:nvPicPr>
        <p:blipFill>
          <a:blip r:embed="rId6"/>
          <a:srcRect/>
          <a:stretch>
            <a:fillRect/>
          </a:stretch>
        </p:blipFill>
        <p:spPr bwMode="auto">
          <a:xfrm>
            <a:off x="0" y="1428736"/>
            <a:ext cx="3143240" cy="5429264"/>
          </a:xfrm>
          <a:prstGeom prst="rect">
            <a:avLst/>
          </a:prstGeom>
          <a:noFill/>
          <a:ln w="9525">
            <a:noFill/>
            <a:miter lim="800000"/>
            <a:headEnd/>
            <a:tailEnd/>
          </a:ln>
        </p:spPr>
      </p:pic>
      <p:pic>
        <p:nvPicPr>
          <p:cNvPr id="4" name="Picture 3" descr="https://upload.wikimedia.org/wikipedia/commons/thumb/e/e7/Button_cells_and_9v_cells_%283%29.png/220px-Button_cells_and_9v_cells_%283%29.png">
            <a:hlinkClick r:id="rId7"/>
          </p:cNvPr>
          <p:cNvPicPr/>
          <p:nvPr/>
        </p:nvPicPr>
        <p:blipFill>
          <a:blip r:embed="rId8"/>
          <a:srcRect/>
          <a:stretch>
            <a:fillRect/>
          </a:stretch>
        </p:blipFill>
        <p:spPr bwMode="auto">
          <a:xfrm>
            <a:off x="2928926" y="4143380"/>
            <a:ext cx="3286148" cy="2643206"/>
          </a:xfrm>
          <a:prstGeom prst="rect">
            <a:avLst/>
          </a:prstGeom>
          <a:noFill/>
          <a:ln w="9525">
            <a:noFill/>
            <a:miter lim="800000"/>
            <a:headEnd/>
            <a:tailEnd/>
          </a:ln>
        </p:spPr>
      </p:pic>
      <p:pic>
        <p:nvPicPr>
          <p:cNvPr id="5" name="Picture 4" descr="http://www.scrapregister.com/uploads/news/2017/2/10029938001487330567">
            <a:hlinkClick r:id="rId9"/>
          </p:cNvPr>
          <p:cNvPicPr/>
          <p:nvPr/>
        </p:nvPicPr>
        <p:blipFill>
          <a:blip r:embed="rId10" cstate="print"/>
          <a:srcRect/>
          <a:stretch>
            <a:fillRect/>
          </a:stretch>
        </p:blipFill>
        <p:spPr bwMode="auto">
          <a:xfrm>
            <a:off x="6143636" y="1428736"/>
            <a:ext cx="3000363" cy="5429264"/>
          </a:xfrm>
          <a:prstGeom prst="rect">
            <a:avLst/>
          </a:prstGeom>
          <a:noFill/>
          <a:ln w="9525">
            <a:noFill/>
            <a:miter lim="800000"/>
            <a:headEnd/>
            <a:tailEnd/>
          </a:ln>
        </p:spPr>
      </p:pic>
      <p:pic>
        <p:nvPicPr>
          <p:cNvPr id="6" name="Picture 5" descr="http://www.scrapregister.com/uploads/news/2017/2/16700806031487327902">
            <a:hlinkClick r:id="rId11"/>
          </p:cNvPr>
          <p:cNvPicPr/>
          <p:nvPr/>
        </p:nvPicPr>
        <p:blipFill>
          <a:blip r:embed="rId12" cstate="print"/>
          <a:srcRect/>
          <a:stretch>
            <a:fillRect/>
          </a:stretch>
        </p:blipFill>
        <p:spPr bwMode="auto">
          <a:xfrm>
            <a:off x="3000364" y="1428736"/>
            <a:ext cx="3214710" cy="2714644"/>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fontScale="90000"/>
          </a:bodyPr>
          <a:lstStyle/>
          <a:p>
            <a:r>
              <a:rPr lang="en-IN" dirty="0" smtClean="0"/>
              <a:t>New and Renewable Energy </a:t>
            </a:r>
            <a:br>
              <a:rPr lang="en-IN" dirty="0" smtClean="0"/>
            </a:br>
            <a:r>
              <a:rPr lang="en-IN" b="1" dirty="0" smtClean="0">
                <a:solidFill>
                  <a:srgbClr val="FF0000"/>
                </a:solidFill>
              </a:rPr>
              <a:t>Solar Power Panels</a:t>
            </a:r>
          </a:p>
        </p:txBody>
      </p:sp>
      <p:pic>
        <p:nvPicPr>
          <p:cNvPr id="68611" name="Picture 2" descr="C:\Users\skw\Desktop\Solar_Array.jpg"/>
          <p:cNvPicPr>
            <a:picLocks noChangeAspect="1" noChangeArrowheads="1"/>
          </p:cNvPicPr>
          <p:nvPr/>
        </p:nvPicPr>
        <p:blipFill>
          <a:blip r:embed="rId2"/>
          <a:srcRect/>
          <a:stretch>
            <a:fillRect/>
          </a:stretch>
        </p:blipFill>
        <p:spPr bwMode="auto">
          <a:xfrm>
            <a:off x="4572000" y="1524000"/>
            <a:ext cx="4191000" cy="5105400"/>
          </a:xfrm>
          <a:prstGeom prst="rect">
            <a:avLst/>
          </a:prstGeom>
          <a:noFill/>
          <a:ln w="9525">
            <a:noFill/>
            <a:miter lim="800000"/>
            <a:headEnd/>
            <a:tailEnd/>
          </a:ln>
        </p:spPr>
      </p:pic>
      <p:pic>
        <p:nvPicPr>
          <p:cNvPr id="68612" name="Content Placeholder 4" descr="Solar panels"/>
          <p:cNvPicPr>
            <a:picLocks noGrp="1"/>
          </p:cNvPicPr>
          <p:nvPr>
            <p:ph idx="1"/>
          </p:nvPr>
        </p:nvPicPr>
        <p:blipFill>
          <a:blip r:embed="rId3"/>
          <a:srcRect/>
          <a:stretch>
            <a:fillRect/>
          </a:stretch>
        </p:blipFill>
        <p:spPr>
          <a:xfrm>
            <a:off x="180975" y="1524000"/>
            <a:ext cx="4391025" cy="5105400"/>
          </a:xfrm>
        </p:spPr>
      </p:pic>
      <p:pic>
        <p:nvPicPr>
          <p:cNvPr id="5" name="Picture 2" descr="&lt;p class=&quot;MsoNormal&quot;&gt;Wind Energy&lt;/p&gt;"/>
          <p:cNvPicPr>
            <a:picLocks noChangeAspect="1" noChangeArrowheads="1"/>
          </p:cNvPicPr>
          <p:nvPr/>
        </p:nvPicPr>
        <p:blipFill>
          <a:blip r:embed="rId4"/>
          <a:srcRect/>
          <a:stretch>
            <a:fillRect/>
          </a:stretch>
        </p:blipFill>
        <p:spPr bwMode="auto">
          <a:xfrm>
            <a:off x="4021133" y="3929066"/>
            <a:ext cx="2051065" cy="2714644"/>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796908"/>
          </a:xfrm>
        </p:spPr>
        <p:txBody>
          <a:bodyPr/>
          <a:lstStyle/>
          <a:p>
            <a:r>
              <a:rPr lang="en-IN" dirty="0" smtClean="0">
                <a:solidFill>
                  <a:srgbClr val="FF0000"/>
                </a:solidFill>
              </a:rPr>
              <a:t>CONCLUSIONS - 1</a:t>
            </a:r>
            <a:endParaRPr lang="en-IN" dirty="0">
              <a:solidFill>
                <a:srgbClr val="FF0000"/>
              </a:solidFill>
            </a:endParaRPr>
          </a:p>
        </p:txBody>
      </p:sp>
      <p:sp>
        <p:nvSpPr>
          <p:cNvPr id="3" name="Content Placeholder 2"/>
          <p:cNvSpPr>
            <a:spLocks noGrp="1"/>
          </p:cNvSpPr>
          <p:nvPr>
            <p:ph idx="1"/>
          </p:nvPr>
        </p:nvSpPr>
        <p:spPr>
          <a:xfrm>
            <a:off x="0" y="857232"/>
            <a:ext cx="9144000" cy="6000768"/>
          </a:xfrm>
        </p:spPr>
        <p:txBody>
          <a:bodyPr>
            <a:normAutofit fontScale="92500" lnSpcReduction="20000"/>
          </a:bodyPr>
          <a:lstStyle/>
          <a:p>
            <a:pPr marL="514350" indent="-514350">
              <a:buFont typeface="+mj-lt"/>
              <a:buAutoNum type="arabicPeriod"/>
            </a:pPr>
            <a:r>
              <a:rPr lang="en-IN" b="1" dirty="0" smtClean="0">
                <a:solidFill>
                  <a:srgbClr val="C00000"/>
                </a:solidFill>
              </a:rPr>
              <a:t>Smart city cannot not be treated in isolation; entire hinterland region needs to be considered </a:t>
            </a:r>
            <a:r>
              <a:rPr lang="en-IN" dirty="0" smtClean="0"/>
              <a:t>for </a:t>
            </a:r>
            <a:r>
              <a:rPr lang="en-IN" b="1" dirty="0" smtClean="0">
                <a:solidFill>
                  <a:srgbClr val="C00000"/>
                </a:solidFill>
              </a:rPr>
              <a:t>holistic and comprehensive geoenvironmental evaluation of resources and hazards</a:t>
            </a:r>
            <a:r>
              <a:rPr lang="en-IN" dirty="0" smtClean="0"/>
              <a:t>….., Inclusive growth</a:t>
            </a:r>
            <a:endParaRPr lang="en-IN" dirty="0" smtClean="0"/>
          </a:p>
          <a:p>
            <a:pPr marL="514350" indent="-514350">
              <a:buFont typeface="+mj-lt"/>
              <a:buAutoNum type="arabicPeriod"/>
            </a:pPr>
            <a:r>
              <a:rPr lang="en-IN" b="1" dirty="0" smtClean="0"/>
              <a:t>Plan for Decongestion and Decentralised Urban Growth Centres </a:t>
            </a:r>
            <a:r>
              <a:rPr lang="en-IN" dirty="0" smtClean="0"/>
              <a:t>[</a:t>
            </a:r>
            <a:r>
              <a:rPr lang="en-IN" b="1" dirty="0" smtClean="0">
                <a:solidFill>
                  <a:srgbClr val="FF0000"/>
                </a:solidFill>
              </a:rPr>
              <a:t>SATELLITE TOWNS</a:t>
            </a:r>
            <a:r>
              <a:rPr lang="en-IN" dirty="0" smtClean="0"/>
              <a:t>] to be sustainable with improved fast connectivity and creation of civic amenities</a:t>
            </a:r>
          </a:p>
          <a:p>
            <a:pPr marL="514350" indent="-514350">
              <a:buFont typeface="+mj-lt"/>
              <a:buAutoNum type="arabicPeriod"/>
            </a:pPr>
            <a:r>
              <a:rPr lang="en-IN" b="1" dirty="0" smtClean="0">
                <a:solidFill>
                  <a:srgbClr val="FF0000"/>
                </a:solidFill>
              </a:rPr>
              <a:t>Water Resource: </a:t>
            </a:r>
            <a:r>
              <a:rPr lang="en-IN" b="1" dirty="0" smtClean="0"/>
              <a:t>a]</a:t>
            </a:r>
            <a:r>
              <a:rPr lang="en-IN" b="1" dirty="0" smtClean="0">
                <a:solidFill>
                  <a:srgbClr val="FF0000"/>
                </a:solidFill>
              </a:rPr>
              <a:t> Rain </a:t>
            </a:r>
            <a:r>
              <a:rPr lang="en-IN" b="1" dirty="0" smtClean="0">
                <a:solidFill>
                  <a:srgbClr val="FF0000"/>
                </a:solidFill>
              </a:rPr>
              <a:t>Water Harvesting be made mandatory. </a:t>
            </a:r>
          </a:p>
          <a:p>
            <a:pPr marL="514350" indent="-514350">
              <a:buNone/>
            </a:pPr>
            <a:r>
              <a:rPr lang="en-IN" b="1" dirty="0" smtClean="0"/>
              <a:t>	b] RESTORE </a:t>
            </a:r>
            <a:r>
              <a:rPr lang="en-IN" b="1" dirty="0" smtClean="0"/>
              <a:t>AND REVIVE WATER BODIES/ reservoir capacity/ watersheds. Plan for importing water through inter-basin transfer of surface water/ </a:t>
            </a:r>
            <a:r>
              <a:rPr lang="en-IN" b="1" dirty="0" smtClean="0">
                <a:solidFill>
                  <a:srgbClr val="FF0000"/>
                </a:solidFill>
              </a:rPr>
              <a:t>LINKING OF RIVERS</a:t>
            </a:r>
          </a:p>
          <a:p>
            <a:endParaRPr lang="en-IN" i="1" dirty="0" smtClean="0"/>
          </a:p>
          <a:p>
            <a:endParaRPr lang="en-I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1414"/>
            <a:ext cx="8229600" cy="1000132"/>
          </a:xfrm>
        </p:spPr>
        <p:txBody>
          <a:bodyPr/>
          <a:lstStyle/>
          <a:p>
            <a:r>
              <a:rPr lang="en-IN" dirty="0" smtClean="0">
                <a:solidFill>
                  <a:srgbClr val="FF0000"/>
                </a:solidFill>
              </a:rPr>
              <a:t>CONCLUSIONS -2</a:t>
            </a:r>
            <a:endParaRPr lang="en-IN" dirty="0">
              <a:solidFill>
                <a:srgbClr val="FF0000"/>
              </a:solidFill>
            </a:endParaRPr>
          </a:p>
        </p:txBody>
      </p:sp>
      <p:sp>
        <p:nvSpPr>
          <p:cNvPr id="4" name="Content Placeholder 3"/>
          <p:cNvSpPr>
            <a:spLocks noGrp="1"/>
          </p:cNvSpPr>
          <p:nvPr>
            <p:ph idx="1"/>
          </p:nvPr>
        </p:nvSpPr>
        <p:spPr>
          <a:xfrm>
            <a:off x="0" y="1071546"/>
            <a:ext cx="9144000" cy="5786454"/>
          </a:xfrm>
        </p:spPr>
        <p:txBody>
          <a:bodyPr>
            <a:normAutofit lnSpcReduction="10000"/>
          </a:bodyPr>
          <a:lstStyle/>
          <a:p>
            <a:pPr marL="514350" indent="-514350">
              <a:buNone/>
            </a:pPr>
            <a:r>
              <a:rPr lang="en-IN" dirty="0" smtClean="0"/>
              <a:t>4. </a:t>
            </a:r>
            <a:r>
              <a:rPr lang="en-IN" dirty="0" smtClean="0"/>
              <a:t>Sustainable solid waste management should consider </a:t>
            </a:r>
            <a:r>
              <a:rPr lang="en-IN" dirty="0" smtClean="0">
                <a:solidFill>
                  <a:srgbClr val="FF0000"/>
                </a:solidFill>
              </a:rPr>
              <a:t>WASTE-TO-ENERGY &amp; RESOURCE RECOVERY </a:t>
            </a:r>
            <a:r>
              <a:rPr lang="en-IN" b="1" dirty="0" smtClean="0">
                <a:solidFill>
                  <a:srgbClr val="FF0000"/>
                </a:solidFill>
              </a:rPr>
              <a:t>through segregation &amp; metallurgy</a:t>
            </a:r>
          </a:p>
          <a:p>
            <a:pPr marL="514350" indent="-514350">
              <a:buNone/>
            </a:pPr>
            <a:r>
              <a:rPr lang="en-IN" b="1" dirty="0" smtClean="0">
                <a:solidFill>
                  <a:srgbClr val="FF0000"/>
                </a:solidFill>
              </a:rPr>
              <a:t>5. </a:t>
            </a:r>
            <a:r>
              <a:rPr lang="en-IN" b="1" dirty="0" smtClean="0">
                <a:solidFill>
                  <a:srgbClr val="C00000"/>
                </a:solidFill>
              </a:rPr>
              <a:t>RECOVER STRATEGIC / ENERGY CRITICAL METALS FROM E-WASTE. </a:t>
            </a:r>
            <a:r>
              <a:rPr lang="en-IN" b="1" dirty="0" smtClean="0">
                <a:solidFill>
                  <a:srgbClr val="FF0000"/>
                </a:solidFill>
              </a:rPr>
              <a:t>Precious metals can be recycled to create a profit, </a:t>
            </a:r>
          </a:p>
          <a:p>
            <a:pPr marL="514350" indent="-514350">
              <a:buNone/>
            </a:pPr>
            <a:r>
              <a:rPr lang="en-IN" b="1" dirty="0" smtClean="0">
                <a:solidFill>
                  <a:srgbClr val="FF0000"/>
                </a:solidFill>
              </a:rPr>
              <a:t>6. </a:t>
            </a:r>
            <a:r>
              <a:rPr lang="en-IN" b="1" dirty="0" smtClean="0">
                <a:solidFill>
                  <a:srgbClr val="FF0000"/>
                </a:solidFill>
              </a:rPr>
              <a:t>Encourage </a:t>
            </a:r>
            <a:r>
              <a:rPr lang="en-AU" sz="3200" b="1" dirty="0" smtClean="0">
                <a:solidFill>
                  <a:srgbClr val="C00000"/>
                </a:solidFill>
                <a:cs typeface="Calibri"/>
              </a:rPr>
              <a:t>CONSERVATION and </a:t>
            </a:r>
            <a:r>
              <a:rPr lang="en-AU" sz="3200" b="1" dirty="0" smtClean="0">
                <a:solidFill>
                  <a:srgbClr val="FF0000"/>
                </a:solidFill>
                <a:cs typeface="Calibri"/>
              </a:rPr>
              <a:t>SUBSTITUTION</a:t>
            </a:r>
            <a:r>
              <a:rPr lang="en-AU" sz="2600" b="1" dirty="0" smtClean="0">
                <a:cs typeface="Calibri"/>
              </a:rPr>
              <a:t> </a:t>
            </a:r>
            <a:endParaRPr lang="en-IN" sz="2600" b="1" dirty="0" smtClean="0">
              <a:cs typeface="Calibri"/>
            </a:endParaRPr>
          </a:p>
          <a:p>
            <a:pPr marL="514350" indent="-514350">
              <a:buNone/>
            </a:pPr>
            <a:r>
              <a:rPr lang="en-IN" b="1" dirty="0" smtClean="0">
                <a:cs typeface="Calibri"/>
              </a:rPr>
              <a:t>7. </a:t>
            </a:r>
            <a:r>
              <a:rPr lang="en-IN" b="1" dirty="0" smtClean="0"/>
              <a:t>Attach due importance to </a:t>
            </a:r>
            <a:r>
              <a:rPr lang="en-IN" b="1" dirty="0" smtClean="0">
                <a:solidFill>
                  <a:srgbClr val="FF0000"/>
                </a:solidFill>
              </a:rPr>
              <a:t>Geofactor considerations [urban geology] </a:t>
            </a:r>
            <a:r>
              <a:rPr lang="en-IN" b="1" dirty="0" smtClean="0"/>
              <a:t>as land use determinants </a:t>
            </a:r>
            <a:r>
              <a:rPr lang="en-IN" b="1" dirty="0" smtClean="0"/>
              <a:t>while </a:t>
            </a:r>
            <a:r>
              <a:rPr lang="en-IN" b="1" dirty="0" smtClean="0"/>
              <a:t>making waste disposal for sustainable </a:t>
            </a:r>
            <a:r>
              <a:rPr lang="en-IN" b="1" dirty="0" smtClean="0"/>
              <a:t>management and resource </a:t>
            </a:r>
            <a:r>
              <a:rPr lang="en-IN" b="1" dirty="0" smtClean="0">
                <a:solidFill>
                  <a:srgbClr val="C00000"/>
                </a:solidFill>
              </a:rPr>
              <a:t>[water, energy and minerals/rocks]</a:t>
            </a:r>
            <a:r>
              <a:rPr lang="en-IN" b="1" dirty="0" smtClean="0"/>
              <a:t> utilisation</a:t>
            </a:r>
            <a:endParaRPr lang="en-IN" b="1" dirty="0" smtClean="0"/>
          </a:p>
          <a:p>
            <a:endParaRPr lang="en-I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kw\Desktop\2019 landscapes\KACHH CAMEL.jpg"/>
          <p:cNvPicPr>
            <a:picLocks noGrp="1" noChangeAspect="1" noChangeArrowheads="1"/>
          </p:cNvPicPr>
          <p:nvPr>
            <p:ph idx="4294967295"/>
          </p:nvPr>
        </p:nvPicPr>
        <p:blipFill>
          <a:blip r:embed="rId2"/>
          <a:srcRect/>
          <a:stretch>
            <a:fillRect/>
          </a:stretch>
        </p:blipFill>
        <p:spPr bwMode="auto">
          <a:xfrm>
            <a:off x="0" y="152400"/>
            <a:ext cx="6629400" cy="6602412"/>
          </a:xfrm>
          <a:prstGeom prst="rect">
            <a:avLst/>
          </a:prstGeom>
          <a:noFill/>
        </p:spPr>
      </p:pic>
      <p:sp>
        <p:nvSpPr>
          <p:cNvPr id="5" name="TextBox 4"/>
          <p:cNvSpPr txBox="1"/>
          <p:nvPr/>
        </p:nvSpPr>
        <p:spPr>
          <a:xfrm>
            <a:off x="4038600" y="990600"/>
            <a:ext cx="2362200" cy="1200329"/>
          </a:xfrm>
          <a:prstGeom prst="rect">
            <a:avLst/>
          </a:prstGeom>
          <a:solidFill>
            <a:srgbClr val="C00000"/>
          </a:solidFill>
        </p:spPr>
        <p:txBody>
          <a:bodyPr wrap="square" rtlCol="0">
            <a:spAutoFit/>
          </a:bodyPr>
          <a:lstStyle/>
          <a:p>
            <a:r>
              <a:rPr lang="en-IN" sz="3600" b="1" dirty="0" smtClean="0">
                <a:solidFill>
                  <a:srgbClr val="FFFF00"/>
                </a:solidFill>
              </a:rPr>
              <a:t>THANK YOU</a:t>
            </a:r>
            <a:endParaRPr lang="en-IN" sz="3600" b="1" dirty="0">
              <a:solidFill>
                <a:srgbClr val="FFFF00"/>
              </a:solidFill>
            </a:endParaRPr>
          </a:p>
        </p:txBody>
      </p:sp>
      <p:sp>
        <p:nvSpPr>
          <p:cNvPr id="6" name="TextBox 5"/>
          <p:cNvSpPr txBox="1"/>
          <p:nvPr/>
        </p:nvSpPr>
        <p:spPr>
          <a:xfrm>
            <a:off x="4038600" y="2133600"/>
            <a:ext cx="609600" cy="369332"/>
          </a:xfrm>
          <a:prstGeom prst="rect">
            <a:avLst/>
          </a:prstGeom>
          <a:solidFill>
            <a:srgbClr val="C00000"/>
          </a:solidFill>
        </p:spPr>
        <p:txBody>
          <a:bodyPr wrap="square" rtlCol="0">
            <a:spAutoFit/>
          </a:bodyPr>
          <a:lstStyle/>
          <a:p>
            <a:endParaRPr lang="en-IN" dirty="0"/>
          </a:p>
        </p:txBody>
      </p:sp>
      <p:sp>
        <p:nvSpPr>
          <p:cNvPr id="7" name="TextBox 6"/>
          <p:cNvSpPr txBox="1"/>
          <p:nvPr/>
        </p:nvSpPr>
        <p:spPr>
          <a:xfrm>
            <a:off x="5638800" y="773668"/>
            <a:ext cx="762000" cy="369332"/>
          </a:xfrm>
          <a:prstGeom prst="rect">
            <a:avLst/>
          </a:prstGeom>
          <a:solidFill>
            <a:srgbClr val="C00000"/>
          </a:solidFill>
        </p:spPr>
        <p:txBody>
          <a:bodyPr wrap="square" rtlCol="0">
            <a:spAutoFit/>
          </a:bodyPr>
          <a:lstStyle/>
          <a:p>
            <a:endParaRPr lang="en-I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1143000"/>
          </a:xfrm>
        </p:spPr>
        <p:txBody>
          <a:bodyPr>
            <a:noAutofit/>
          </a:bodyPr>
          <a:lstStyle/>
          <a:p>
            <a:r>
              <a:rPr lang="en-IN" sz="3600" dirty="0" smtClean="0">
                <a:solidFill>
                  <a:srgbClr val="FF0000"/>
                </a:solidFill>
              </a:rPr>
              <a:t>FUNDAMENTAL CONCEPTS OF </a:t>
            </a:r>
            <a:r>
              <a:rPr lang="en-IN" sz="3600" b="1" dirty="0" smtClean="0">
                <a:solidFill>
                  <a:srgbClr val="FF0000"/>
                </a:solidFill>
              </a:rPr>
              <a:t>ENVIRONMENTAL  GEOLOGY</a:t>
            </a:r>
            <a:endParaRPr lang="en-IN" sz="3600" b="1" dirty="0">
              <a:solidFill>
                <a:srgbClr val="FF0000"/>
              </a:solidFill>
            </a:endParaRPr>
          </a:p>
        </p:txBody>
      </p:sp>
      <p:sp>
        <p:nvSpPr>
          <p:cNvPr id="3" name="Content Placeholder 2"/>
          <p:cNvSpPr>
            <a:spLocks noGrp="1"/>
          </p:cNvSpPr>
          <p:nvPr>
            <p:ph idx="1"/>
          </p:nvPr>
        </p:nvSpPr>
        <p:spPr>
          <a:xfrm>
            <a:off x="0" y="1214422"/>
            <a:ext cx="9144000" cy="5643578"/>
          </a:xfrm>
        </p:spPr>
        <p:txBody>
          <a:bodyPr>
            <a:normAutofit fontScale="92500" lnSpcReduction="10000"/>
          </a:bodyPr>
          <a:lstStyle/>
          <a:p>
            <a:pPr>
              <a:buNone/>
            </a:pPr>
            <a:r>
              <a:rPr lang="en-IN" b="1" dirty="0" smtClean="0"/>
              <a:t>FC-5: Land and water use planning must strive to obtain a balance between </a:t>
            </a:r>
            <a:r>
              <a:rPr lang="en-IN" b="1" dirty="0" smtClean="0">
                <a:solidFill>
                  <a:srgbClr val="FF0000"/>
                </a:solidFill>
              </a:rPr>
              <a:t>economic considerations </a:t>
            </a:r>
            <a:r>
              <a:rPr lang="en-IN" b="1" dirty="0" smtClean="0"/>
              <a:t>and the less tangible variables such as </a:t>
            </a:r>
            <a:r>
              <a:rPr lang="en-IN" b="1" dirty="0" smtClean="0">
                <a:solidFill>
                  <a:srgbClr val="FF0000"/>
                </a:solidFill>
              </a:rPr>
              <a:t>landscape aesthetics</a:t>
            </a:r>
          </a:p>
          <a:p>
            <a:pPr>
              <a:buNone/>
            </a:pPr>
            <a:r>
              <a:rPr lang="en-IN" b="1" dirty="0" smtClean="0">
                <a:solidFill>
                  <a:srgbClr val="FF0000"/>
                </a:solidFill>
              </a:rPr>
              <a:t>FC-6: Effects of land use tend to be cumulative and therefore we have an obligation to those who follow – the next generation.  </a:t>
            </a:r>
          </a:p>
          <a:p>
            <a:pPr>
              <a:buNone/>
            </a:pPr>
            <a:r>
              <a:rPr lang="en-IN" b="1" dirty="0" smtClean="0">
                <a:solidFill>
                  <a:srgbClr val="FF0000"/>
                </a:solidFill>
              </a:rPr>
              <a:t>	</a:t>
            </a:r>
            <a:r>
              <a:rPr lang="en-IN" b="1" u="sng" dirty="0" smtClean="0">
                <a:solidFill>
                  <a:srgbClr val="C00000"/>
                </a:solidFill>
              </a:rPr>
              <a:t>RESOURCUNG FOR FUTURE GENERATIONS [RFG]</a:t>
            </a:r>
          </a:p>
          <a:p>
            <a:r>
              <a:rPr lang="en-IN" b="1" dirty="0" smtClean="0">
                <a:solidFill>
                  <a:srgbClr val="C00000"/>
                </a:solidFill>
              </a:rPr>
              <a:t>Concept of sustainable development </a:t>
            </a:r>
            <a:r>
              <a:rPr lang="en-IN" dirty="0" smtClean="0"/>
              <a:t>- recognition of temporal relationship wherein the ethical considerations suggest that man should utilize resource to meet not only today’s needs, but also the needs of future generations...</a:t>
            </a:r>
          </a:p>
          <a:p>
            <a:endParaRPr lang="en-IN" b="1" dirty="0" smtClean="0">
              <a:solidFill>
                <a:srgbClr val="FF0000"/>
              </a:solidFill>
            </a:endParaRPr>
          </a:p>
          <a:p>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descr="F:\SKW Google scenes\Lineaments AJMER Bisalpur area.jpg"/>
          <p:cNvPicPr>
            <a:picLocks noGrp="1" noChangeAspect="1" noChangeArrowheads="1"/>
          </p:cNvPicPr>
          <p:nvPr>
            <p:ph idx="1"/>
          </p:nvPr>
        </p:nvPicPr>
        <p:blipFill>
          <a:blip r:embed="rId2"/>
          <a:srcRect/>
          <a:stretch>
            <a:fillRect/>
          </a:stretch>
        </p:blipFill>
        <p:spPr bwMode="auto">
          <a:xfrm>
            <a:off x="8842" y="-17786"/>
            <a:ext cx="9135158" cy="687581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25470"/>
          </a:xfrm>
        </p:spPr>
        <p:txBody>
          <a:bodyPr>
            <a:normAutofit fontScale="90000"/>
          </a:bodyPr>
          <a:lstStyle/>
          <a:p>
            <a:r>
              <a:rPr lang="en-IN" u="sng" dirty="0" smtClean="0">
                <a:solidFill>
                  <a:srgbClr val="FF0000"/>
                </a:solidFill>
              </a:rPr>
              <a:t>TECHNOLOGY METALS</a:t>
            </a:r>
            <a:endParaRPr lang="en-IN" u="sng" dirty="0">
              <a:solidFill>
                <a:srgbClr val="FF0000"/>
              </a:solidFill>
            </a:endParaRPr>
          </a:p>
        </p:txBody>
      </p:sp>
      <p:sp>
        <p:nvSpPr>
          <p:cNvPr id="3" name="Content Placeholder 2"/>
          <p:cNvSpPr>
            <a:spLocks noGrp="1"/>
          </p:cNvSpPr>
          <p:nvPr>
            <p:ph sz="half" idx="1"/>
          </p:nvPr>
        </p:nvSpPr>
        <p:spPr>
          <a:xfrm>
            <a:off x="285720" y="1000108"/>
            <a:ext cx="4214842" cy="5857892"/>
          </a:xfrm>
        </p:spPr>
        <p:txBody>
          <a:bodyPr>
            <a:noAutofit/>
          </a:bodyPr>
          <a:lstStyle/>
          <a:p>
            <a:pPr marL="514350" lvl="0" indent="-514350">
              <a:buFont typeface="+mj-lt"/>
              <a:buAutoNum type="arabicPeriod"/>
            </a:pPr>
            <a:r>
              <a:rPr lang="en-US" sz="2800" b="1" dirty="0" smtClean="0">
                <a:solidFill>
                  <a:schemeClr val="accent3">
                    <a:lumMod val="50000"/>
                  </a:schemeClr>
                </a:solidFill>
              </a:rPr>
              <a:t>Molybdenum (Mo),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Rhenium (Re),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Tellurium (Te),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Selenium (Se),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Germanium (Ge),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Cadmium (Cd),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Indium (In),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Gallium (Ga),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Vanadium(V) and</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Scandium (Sc) </a:t>
            </a:r>
            <a:endParaRPr lang="en-IN" sz="2800" b="1" dirty="0" smtClean="0">
              <a:solidFill>
                <a:schemeClr val="accent3">
                  <a:lumMod val="50000"/>
                </a:schemeClr>
              </a:solidFill>
            </a:endParaRPr>
          </a:p>
          <a:p>
            <a:pPr marL="514350" lvl="0" indent="-514350">
              <a:buFont typeface="+mj-lt"/>
              <a:buAutoNum type="arabicPeriod"/>
            </a:pPr>
            <a:r>
              <a:rPr lang="en-US" sz="2800" b="1" dirty="0" smtClean="0">
                <a:solidFill>
                  <a:schemeClr val="accent3">
                    <a:lumMod val="50000"/>
                  </a:schemeClr>
                </a:solidFill>
              </a:rPr>
              <a:t>Lithium (Li)</a:t>
            </a:r>
            <a:endParaRPr lang="en-IN" sz="2800" b="1" dirty="0">
              <a:solidFill>
                <a:schemeClr val="accent3">
                  <a:lumMod val="50000"/>
                </a:schemeClr>
              </a:solidFill>
            </a:endParaRPr>
          </a:p>
        </p:txBody>
      </p:sp>
      <p:sp>
        <p:nvSpPr>
          <p:cNvPr id="5" name="Content Placeholder 4"/>
          <p:cNvSpPr>
            <a:spLocks noGrp="1"/>
          </p:cNvSpPr>
          <p:nvPr>
            <p:ph sz="half" idx="2"/>
          </p:nvPr>
        </p:nvSpPr>
        <p:spPr>
          <a:xfrm>
            <a:off x="4143372" y="1071546"/>
            <a:ext cx="4857784" cy="5429288"/>
          </a:xfrm>
        </p:spPr>
        <p:txBody>
          <a:bodyPr/>
          <a:lstStyle/>
          <a:p>
            <a:r>
              <a:rPr lang="en-IN" b="1" u="sng" dirty="0" smtClean="0">
                <a:solidFill>
                  <a:srgbClr val="C00000"/>
                </a:solidFill>
              </a:rPr>
              <a:t>ENERGY CRITICAL ELEMENTS:</a:t>
            </a:r>
          </a:p>
          <a:p>
            <a:pPr marL="514350" indent="-514350">
              <a:buFont typeface="+mj-lt"/>
              <a:buAutoNum type="arabicPeriod"/>
            </a:pPr>
            <a:r>
              <a:rPr lang="en-US" b="1" dirty="0" smtClean="0">
                <a:solidFill>
                  <a:srgbClr val="C00000"/>
                </a:solidFill>
              </a:rPr>
              <a:t>Gallium (Ga)</a:t>
            </a:r>
          </a:p>
          <a:p>
            <a:pPr marL="514350" lvl="0" indent="-514350">
              <a:buFont typeface="+mj-lt"/>
              <a:buAutoNum type="arabicPeriod"/>
            </a:pPr>
            <a:r>
              <a:rPr lang="en-US" b="1" dirty="0" smtClean="0">
                <a:solidFill>
                  <a:srgbClr val="C00000"/>
                </a:solidFill>
              </a:rPr>
              <a:t>Germanium (Ge), </a:t>
            </a:r>
            <a:endParaRPr lang="en-IN" b="1" dirty="0" smtClean="0">
              <a:solidFill>
                <a:srgbClr val="C00000"/>
              </a:solidFill>
            </a:endParaRPr>
          </a:p>
          <a:p>
            <a:pPr marL="514350" indent="-514350">
              <a:buFont typeface="+mj-lt"/>
              <a:buAutoNum type="arabicPeriod"/>
            </a:pPr>
            <a:r>
              <a:rPr lang="en-US" b="1" dirty="0" smtClean="0">
                <a:solidFill>
                  <a:srgbClr val="C00000"/>
                </a:solidFill>
              </a:rPr>
              <a:t>Selenium (Se)</a:t>
            </a:r>
          </a:p>
          <a:p>
            <a:pPr marL="514350" lvl="0" indent="-514350">
              <a:buFont typeface="+mj-lt"/>
              <a:buAutoNum type="arabicPeriod"/>
            </a:pPr>
            <a:r>
              <a:rPr lang="en-US" b="1" dirty="0" smtClean="0">
                <a:solidFill>
                  <a:srgbClr val="C00000"/>
                </a:solidFill>
              </a:rPr>
              <a:t>Indium (In), </a:t>
            </a:r>
            <a:endParaRPr lang="en-IN" b="1" dirty="0" smtClean="0">
              <a:solidFill>
                <a:srgbClr val="C00000"/>
              </a:solidFill>
            </a:endParaRPr>
          </a:p>
          <a:p>
            <a:pPr marL="514350" lvl="0" indent="-514350">
              <a:buFont typeface="+mj-lt"/>
              <a:buAutoNum type="arabicPeriod"/>
            </a:pPr>
            <a:r>
              <a:rPr lang="en-US" b="1" dirty="0" smtClean="0">
                <a:solidFill>
                  <a:srgbClr val="C00000"/>
                </a:solidFill>
              </a:rPr>
              <a:t>Tellurium (Te), </a:t>
            </a:r>
            <a:endParaRPr lang="en-IN" b="1" dirty="0" smtClean="0">
              <a:solidFill>
                <a:srgbClr val="C00000"/>
              </a:solidFill>
            </a:endParaRPr>
          </a:p>
          <a:p>
            <a:endParaRPr lang="en-I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HIGH TECHNOLOGY METALS</a:t>
            </a:r>
            <a:endParaRPr lang="en-IN" dirty="0"/>
          </a:p>
        </p:txBody>
      </p:sp>
      <p:sp>
        <p:nvSpPr>
          <p:cNvPr id="3" name="Content Placeholder 2"/>
          <p:cNvSpPr>
            <a:spLocks noGrp="1"/>
          </p:cNvSpPr>
          <p:nvPr>
            <p:ph idx="1"/>
          </p:nvPr>
        </p:nvSpPr>
        <p:spPr/>
        <p:txBody>
          <a:bodyPr>
            <a:normAutofit fontScale="92500" lnSpcReduction="20000"/>
          </a:bodyPr>
          <a:lstStyle/>
          <a:p>
            <a:r>
              <a:rPr lang="en-IN" dirty="0" smtClean="0">
                <a:solidFill>
                  <a:srgbClr val="FF0000"/>
                </a:solidFill>
              </a:rPr>
              <a:t>CRITICAL MATERIALS are considered to be of high economic or trade importance</a:t>
            </a:r>
          </a:p>
          <a:p>
            <a:r>
              <a:rPr lang="en-IN" dirty="0" smtClean="0"/>
              <a:t>Needed for green energy programmes wind mills, solar power generation / storage devices</a:t>
            </a:r>
          </a:p>
          <a:p>
            <a:r>
              <a:rPr lang="en-IN" dirty="0" smtClean="0">
                <a:solidFill>
                  <a:srgbClr val="FF0000"/>
                </a:solidFill>
              </a:rPr>
              <a:t>STRATEGIC MATERIALS </a:t>
            </a:r>
            <a:r>
              <a:rPr lang="en-IN" dirty="0" smtClean="0"/>
              <a:t>are essential to a country’s </a:t>
            </a:r>
            <a:r>
              <a:rPr lang="en-IN" dirty="0" smtClean="0">
                <a:solidFill>
                  <a:srgbClr val="FF0000"/>
                </a:solidFill>
              </a:rPr>
              <a:t>defence and strategic applications</a:t>
            </a:r>
          </a:p>
          <a:p>
            <a:r>
              <a:rPr lang="en-IN" dirty="0" smtClean="0">
                <a:solidFill>
                  <a:srgbClr val="C00000"/>
                </a:solidFill>
              </a:rPr>
              <a:t>Bi, </a:t>
            </a:r>
            <a:r>
              <a:rPr lang="en-IN" dirty="0" err="1" smtClean="0">
                <a:solidFill>
                  <a:srgbClr val="C00000"/>
                </a:solidFill>
              </a:rPr>
              <a:t>Sb</a:t>
            </a:r>
            <a:r>
              <a:rPr lang="en-IN" dirty="0" smtClean="0">
                <a:solidFill>
                  <a:srgbClr val="C00000"/>
                </a:solidFill>
              </a:rPr>
              <a:t>, Ga, In, Mo, </a:t>
            </a:r>
            <a:r>
              <a:rPr lang="en-IN" dirty="0" err="1" smtClean="0">
                <a:solidFill>
                  <a:srgbClr val="C00000"/>
                </a:solidFill>
              </a:rPr>
              <a:t>Rh</a:t>
            </a:r>
            <a:r>
              <a:rPr lang="en-IN" dirty="0" smtClean="0">
                <a:solidFill>
                  <a:srgbClr val="C00000"/>
                </a:solidFill>
              </a:rPr>
              <a:t>, Se, Ni, Co, W, Ni, Ta, REE</a:t>
            </a:r>
          </a:p>
          <a:p>
            <a:r>
              <a:rPr lang="en-US" dirty="0" smtClean="0"/>
              <a:t>the supply chain vulnerability/disruptions of these metals needs careful evaluation, to safeguard domestic interests</a:t>
            </a:r>
            <a:endParaRPr lang="en-IN"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b="1" dirty="0" smtClean="0">
                <a:solidFill>
                  <a:srgbClr val="C00000"/>
                </a:solidFill>
              </a:rPr>
              <a:t>Technology Metals -1 </a:t>
            </a:r>
            <a:endParaRPr lang="en-IN" dirty="0">
              <a:solidFill>
                <a:srgbClr val="C00000"/>
              </a:solidFill>
            </a:endParaRPr>
          </a:p>
        </p:txBody>
      </p:sp>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48129" name="Object 1"/>
          <p:cNvGraphicFramePr>
            <a:graphicFrameLocks noChangeAspect="1"/>
          </p:cNvGraphicFramePr>
          <p:nvPr/>
        </p:nvGraphicFramePr>
        <p:xfrm>
          <a:off x="152400" y="1912937"/>
          <a:ext cx="4572000" cy="3421063"/>
        </p:xfrm>
        <a:graphic>
          <a:graphicData uri="http://schemas.openxmlformats.org/presentationml/2006/ole">
            <p:oleObj spid="_x0000_s1026" name="Slide" r:id="rId3" imgW="4568804" imgH="3425985" progId="PowerPoint.Slide.12">
              <p:embed/>
            </p:oleObj>
          </a:graphicData>
        </a:graphic>
      </p:graphicFrame>
      <p:sp>
        <p:nvSpPr>
          <p:cNvPr id="8" name="TextBox 7"/>
          <p:cNvSpPr txBox="1"/>
          <p:nvPr/>
        </p:nvSpPr>
        <p:spPr>
          <a:xfrm>
            <a:off x="5105400" y="2286000"/>
            <a:ext cx="3352800" cy="369332"/>
          </a:xfrm>
          <a:prstGeom prst="rect">
            <a:avLst/>
          </a:prstGeom>
          <a:noFill/>
        </p:spPr>
        <p:txBody>
          <a:bodyPr wrap="square" rtlCol="0">
            <a:spAutoFit/>
          </a:bodyPr>
          <a:lstStyle/>
          <a:p>
            <a:endParaRPr lang="en-IN" dirty="0"/>
          </a:p>
        </p:txBody>
      </p:sp>
      <p:sp>
        <p:nvSpPr>
          <p:cNvPr id="10" name="TextBox 9"/>
          <p:cNvSpPr txBox="1"/>
          <p:nvPr/>
        </p:nvSpPr>
        <p:spPr>
          <a:xfrm>
            <a:off x="4800600" y="1447800"/>
            <a:ext cx="4114800" cy="4801314"/>
          </a:xfrm>
          <a:prstGeom prst="rect">
            <a:avLst/>
          </a:prstGeom>
          <a:noFill/>
        </p:spPr>
        <p:txBody>
          <a:bodyPr wrap="square" rtlCol="0">
            <a:spAutoFit/>
          </a:bodyPr>
          <a:lstStyle/>
          <a:p>
            <a:pPr lvl="0"/>
            <a:r>
              <a:rPr lang="en-US" sz="2400" b="1" dirty="0" smtClean="0"/>
              <a:t>Minor metals produced as by-products of base metals (Mo, Re, Te, Se, </a:t>
            </a:r>
            <a:r>
              <a:rPr lang="en-US" sz="2400" b="1" dirty="0" err="1" smtClean="0"/>
              <a:t>Ge</a:t>
            </a:r>
            <a:r>
              <a:rPr lang="en-US" sz="2400" b="1" dirty="0" smtClean="0"/>
              <a:t>, </a:t>
            </a:r>
            <a:r>
              <a:rPr lang="en-US" sz="2400" b="1" dirty="0" err="1" smtClean="0"/>
              <a:t>Cd</a:t>
            </a:r>
            <a:r>
              <a:rPr lang="en-US" sz="2400" b="1" dirty="0" smtClean="0"/>
              <a:t>, In, </a:t>
            </a:r>
            <a:r>
              <a:rPr lang="en-US" sz="2400" b="1" dirty="0" err="1" smtClean="0"/>
              <a:t>Ga</a:t>
            </a:r>
            <a:r>
              <a:rPr lang="en-US" sz="2400" b="1" dirty="0" smtClean="0"/>
              <a:t>, V, Sc)</a:t>
            </a:r>
          </a:p>
          <a:p>
            <a:pPr lvl="0">
              <a:buFont typeface="Arial" pitchFamily="34" charset="0"/>
              <a:buChar char="•"/>
            </a:pPr>
            <a:r>
              <a:rPr lang="en-IN" sz="2400" b="1" dirty="0" smtClean="0">
                <a:solidFill>
                  <a:srgbClr val="FF0000"/>
                </a:solidFill>
              </a:rPr>
              <a:t> Molybdenum, Rhenium (nearly 75% of world’s production), </a:t>
            </a:r>
          </a:p>
          <a:p>
            <a:pPr lvl="0">
              <a:buFont typeface="Arial" pitchFamily="34" charset="0"/>
              <a:buChar char="•"/>
            </a:pPr>
            <a:r>
              <a:rPr lang="en-IN" sz="2400" b="1" dirty="0" smtClean="0"/>
              <a:t> Tellurium and Selenium (95% of world’s production) come from </a:t>
            </a:r>
            <a:r>
              <a:rPr lang="en-IN" sz="2400" b="1" dirty="0" smtClean="0">
                <a:solidFill>
                  <a:srgbClr val="C00000"/>
                </a:solidFill>
              </a:rPr>
              <a:t>copper mines </a:t>
            </a:r>
            <a:r>
              <a:rPr lang="en-IN" sz="2400" b="1" dirty="0" smtClean="0"/>
              <a:t>and they are by-products of copper concentrators and smelting plants.</a:t>
            </a:r>
            <a:r>
              <a:rPr lang="en-US" sz="2400" b="1" dirty="0" smtClean="0"/>
              <a:t> </a:t>
            </a:r>
            <a:endParaRPr lang="en-IN" sz="2400" dirty="0" smtClean="0"/>
          </a:p>
          <a:p>
            <a:endParaRPr lang="en-IN"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solidFill>
                  <a:srgbClr val="C00000"/>
                </a:solidFill>
              </a:rPr>
              <a:t>Technology Metals - 2 </a:t>
            </a:r>
            <a:endParaRPr lang="en-IN" sz="3600" dirty="0"/>
          </a:p>
        </p:txBody>
      </p:sp>
      <p:sp>
        <p:nvSpPr>
          <p:cNvPr id="3" name="Content Placeholder 2"/>
          <p:cNvSpPr>
            <a:spLocks noGrp="1"/>
          </p:cNvSpPr>
          <p:nvPr>
            <p:ph idx="1"/>
          </p:nvPr>
        </p:nvSpPr>
        <p:spPr>
          <a:xfrm>
            <a:off x="0" y="990600"/>
            <a:ext cx="8991600" cy="5715000"/>
          </a:xfrm>
        </p:spPr>
        <p:txBody>
          <a:bodyPr>
            <a:normAutofit fontScale="92500" lnSpcReduction="10000"/>
          </a:bodyPr>
          <a:lstStyle/>
          <a:p>
            <a:r>
              <a:rPr lang="en-IN" b="1" dirty="0" err="1" smtClean="0">
                <a:solidFill>
                  <a:srgbClr val="C00000"/>
                </a:solidFill>
              </a:rPr>
              <a:t>Ge</a:t>
            </a:r>
            <a:r>
              <a:rPr lang="en-IN" b="1" dirty="0" smtClean="0">
                <a:solidFill>
                  <a:srgbClr val="C00000"/>
                </a:solidFill>
              </a:rPr>
              <a:t>, </a:t>
            </a:r>
            <a:r>
              <a:rPr lang="en-IN" b="1" dirty="0" err="1" smtClean="0">
                <a:solidFill>
                  <a:srgbClr val="C00000"/>
                </a:solidFill>
              </a:rPr>
              <a:t>Cd</a:t>
            </a:r>
            <a:r>
              <a:rPr lang="en-IN" b="1" dirty="0" smtClean="0">
                <a:solidFill>
                  <a:srgbClr val="C00000"/>
                </a:solidFill>
              </a:rPr>
              <a:t> </a:t>
            </a:r>
            <a:r>
              <a:rPr lang="en-IN" b="1" dirty="0" smtClean="0">
                <a:solidFill>
                  <a:srgbClr val="FF0000"/>
                </a:solidFill>
              </a:rPr>
              <a:t>and </a:t>
            </a:r>
            <a:r>
              <a:rPr lang="en-IN" b="1" dirty="0" smtClean="0">
                <a:solidFill>
                  <a:srgbClr val="C00000"/>
                </a:solidFill>
              </a:rPr>
              <a:t>In</a:t>
            </a:r>
            <a:r>
              <a:rPr lang="en-IN" b="1" dirty="0" smtClean="0">
                <a:solidFill>
                  <a:srgbClr val="FF0000"/>
                </a:solidFill>
              </a:rPr>
              <a:t> which come from the </a:t>
            </a:r>
            <a:r>
              <a:rPr lang="en-IN" b="1" dirty="0" smtClean="0">
                <a:solidFill>
                  <a:srgbClr val="C00000"/>
                </a:solidFill>
              </a:rPr>
              <a:t>Zn</a:t>
            </a:r>
            <a:r>
              <a:rPr lang="en-IN" b="1" dirty="0" smtClean="0">
                <a:solidFill>
                  <a:srgbClr val="FF0000"/>
                </a:solidFill>
              </a:rPr>
              <a:t> primary circuit</a:t>
            </a:r>
            <a:r>
              <a:rPr lang="en-IN" b="1" dirty="0" smtClean="0"/>
              <a:t>.</a:t>
            </a:r>
          </a:p>
          <a:p>
            <a:r>
              <a:rPr lang="en-IN" b="1" dirty="0" err="1" smtClean="0">
                <a:solidFill>
                  <a:srgbClr val="FF0000"/>
                </a:solidFill>
              </a:rPr>
              <a:t>Ga</a:t>
            </a:r>
            <a:r>
              <a:rPr lang="en-IN" b="1" dirty="0" smtClean="0"/>
              <a:t>: Bayer Liquor in Aluminium extraction process is the only source for </a:t>
            </a:r>
            <a:r>
              <a:rPr lang="en-IN" b="1" dirty="0" smtClean="0">
                <a:solidFill>
                  <a:srgbClr val="FF0000"/>
                </a:solidFill>
              </a:rPr>
              <a:t>Gallium </a:t>
            </a:r>
            <a:r>
              <a:rPr lang="en-IN" b="1" dirty="0" smtClean="0"/>
              <a:t>metal which together with arsenic (Gallium arsenide) is an important semiconductor</a:t>
            </a:r>
          </a:p>
          <a:p>
            <a:r>
              <a:rPr lang="en-IN" b="1" dirty="0" smtClean="0">
                <a:solidFill>
                  <a:srgbClr val="FF0000"/>
                </a:solidFill>
              </a:rPr>
              <a:t>Vanadium</a:t>
            </a:r>
            <a:r>
              <a:rPr lang="en-IN" b="1" dirty="0" smtClean="0"/>
              <a:t> occurs both as primary and as secondary source.</a:t>
            </a:r>
            <a:r>
              <a:rPr lang="en-IN" dirty="0" smtClean="0"/>
              <a:t> It is found in significant quantities in Bayer liquor in aluminium processing </a:t>
            </a:r>
            <a:r>
              <a:rPr lang="en-IN" b="1" dirty="0" smtClean="0">
                <a:solidFill>
                  <a:srgbClr val="FF0000"/>
                </a:solidFill>
              </a:rPr>
              <a:t>[Red mud waste] </a:t>
            </a:r>
          </a:p>
          <a:p>
            <a:r>
              <a:rPr lang="en-IN" b="1" i="1" dirty="0" smtClean="0">
                <a:solidFill>
                  <a:srgbClr val="C00000"/>
                </a:solidFill>
              </a:rPr>
              <a:t>Strategy: </a:t>
            </a:r>
            <a:r>
              <a:rPr lang="en-IN" b="1" i="1" dirty="0" smtClean="0">
                <a:solidFill>
                  <a:schemeClr val="accent3">
                    <a:lumMod val="50000"/>
                  </a:schemeClr>
                </a:solidFill>
              </a:rPr>
              <a:t>a multi metal extraction process technology </a:t>
            </a:r>
            <a:r>
              <a:rPr lang="en-IN" b="1" i="1" dirty="0" smtClean="0">
                <a:solidFill>
                  <a:srgbClr val="C00000"/>
                </a:solidFill>
              </a:rPr>
              <a:t>would have made India the largest producer of </a:t>
            </a:r>
            <a:r>
              <a:rPr lang="en-IN" b="1" i="1" dirty="0" err="1" smtClean="0">
                <a:solidFill>
                  <a:srgbClr val="C00000"/>
                </a:solidFill>
              </a:rPr>
              <a:t>Ga</a:t>
            </a:r>
            <a:r>
              <a:rPr lang="en-IN" b="1" i="1" dirty="0" smtClean="0">
                <a:solidFill>
                  <a:srgbClr val="C00000"/>
                </a:solidFill>
              </a:rPr>
              <a:t> and V as well..</a:t>
            </a:r>
          </a:p>
          <a:p>
            <a:endParaRPr lang="en-IN"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Technology Metals - 3 </a:t>
            </a:r>
            <a:endParaRPr lang="en-IN" dirty="0"/>
          </a:p>
        </p:txBody>
      </p:sp>
      <p:sp>
        <p:nvSpPr>
          <p:cNvPr id="3" name="Content Placeholder 2"/>
          <p:cNvSpPr>
            <a:spLocks noGrp="1"/>
          </p:cNvSpPr>
          <p:nvPr>
            <p:ph idx="1"/>
          </p:nvPr>
        </p:nvSpPr>
        <p:spPr>
          <a:xfrm>
            <a:off x="457200" y="1600200"/>
            <a:ext cx="8458200" cy="4525963"/>
          </a:xfrm>
        </p:spPr>
        <p:txBody>
          <a:bodyPr>
            <a:normAutofit fontScale="92500" lnSpcReduction="20000"/>
          </a:bodyPr>
          <a:lstStyle/>
          <a:p>
            <a:r>
              <a:rPr lang="en-IN" b="1" dirty="0" smtClean="0">
                <a:solidFill>
                  <a:srgbClr val="FF0000"/>
                </a:solidFill>
              </a:rPr>
              <a:t>Scandium generally occurs along with Tin- </a:t>
            </a:r>
            <a:r>
              <a:rPr lang="en-US" b="1" dirty="0" smtClean="0">
                <a:solidFill>
                  <a:srgbClr val="FF0000"/>
                </a:solidFill>
              </a:rPr>
              <a:t>an urgent need to study the </a:t>
            </a:r>
            <a:r>
              <a:rPr lang="en-US" b="1" dirty="0" err="1" smtClean="0">
                <a:solidFill>
                  <a:srgbClr val="FF0000"/>
                </a:solidFill>
              </a:rPr>
              <a:t>Sn</a:t>
            </a:r>
            <a:r>
              <a:rPr lang="en-US" b="1" dirty="0" smtClean="0">
                <a:solidFill>
                  <a:srgbClr val="FF0000"/>
                </a:solidFill>
              </a:rPr>
              <a:t> minerals and </a:t>
            </a:r>
            <a:r>
              <a:rPr lang="en-US" b="1" dirty="0" err="1" smtClean="0">
                <a:solidFill>
                  <a:srgbClr val="FF0000"/>
                </a:solidFill>
              </a:rPr>
              <a:t>Sn</a:t>
            </a:r>
            <a:r>
              <a:rPr lang="en-US" b="1" dirty="0" smtClean="0">
                <a:solidFill>
                  <a:srgbClr val="FF0000"/>
                </a:solidFill>
              </a:rPr>
              <a:t> slag for occurrence of Scandium.</a:t>
            </a:r>
          </a:p>
          <a:p>
            <a:pPr lvl="0"/>
            <a:r>
              <a:rPr lang="en-US" b="1" dirty="0" smtClean="0"/>
              <a:t> </a:t>
            </a:r>
            <a:r>
              <a:rPr lang="en-US" b="1" dirty="0" smtClean="0">
                <a:solidFill>
                  <a:srgbClr val="C00000"/>
                </a:solidFill>
              </a:rPr>
              <a:t>Chrome-ore which is mined in Orissa as the source for </a:t>
            </a:r>
            <a:r>
              <a:rPr lang="en-US" b="1" dirty="0" err="1" smtClean="0">
                <a:solidFill>
                  <a:srgbClr val="C00000"/>
                </a:solidFill>
              </a:rPr>
              <a:t>ferro</a:t>
            </a:r>
            <a:r>
              <a:rPr lang="en-US" b="1" dirty="0" smtClean="0">
                <a:solidFill>
                  <a:srgbClr val="C00000"/>
                </a:solidFill>
              </a:rPr>
              <a:t>-chrome for making standard steel and other corrosion resistant high strengths steels. </a:t>
            </a:r>
            <a:endParaRPr lang="en-IN" dirty="0" smtClean="0">
              <a:solidFill>
                <a:srgbClr val="C00000"/>
              </a:solidFill>
            </a:endParaRPr>
          </a:p>
          <a:p>
            <a:r>
              <a:rPr lang="en-IN" b="1" dirty="0" smtClean="0">
                <a:solidFill>
                  <a:srgbClr val="006600"/>
                </a:solidFill>
              </a:rPr>
              <a:t>Nickel that co-occurs with chromium ore burden has not been exploited </a:t>
            </a:r>
          </a:p>
          <a:p>
            <a:r>
              <a:rPr lang="en-IN" b="1" dirty="0" smtClean="0">
                <a:solidFill>
                  <a:srgbClr val="C00000"/>
                </a:solidFill>
              </a:rPr>
              <a:t>Kolar Gold Field waste dumps contain Tungsten</a:t>
            </a:r>
          </a:p>
          <a:p>
            <a:r>
              <a:rPr lang="en-IN" b="1" dirty="0" smtClean="0">
                <a:solidFill>
                  <a:srgbClr val="FF0000"/>
                </a:solidFill>
              </a:rPr>
              <a:t>Lithium</a:t>
            </a:r>
            <a:r>
              <a:rPr lang="en-IN" b="1" dirty="0" smtClean="0">
                <a:solidFill>
                  <a:srgbClr val="006600"/>
                </a:solidFill>
              </a:rPr>
              <a:t> - used in Solar energy conversion devices</a:t>
            </a:r>
            <a:endParaRPr lang="en-IN" dirty="0" smtClean="0">
              <a:solidFill>
                <a:srgbClr val="006600"/>
              </a:solidFill>
            </a:endParaRPr>
          </a:p>
          <a:p>
            <a:endParaRPr lang="en-IN"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46"/>
          </a:xfrm>
        </p:spPr>
        <p:txBody>
          <a:bodyPr/>
          <a:lstStyle/>
          <a:p>
            <a:r>
              <a:rPr lang="en-IN" b="1" dirty="0" smtClean="0"/>
              <a:t>Recycle Electrical Waste</a:t>
            </a:r>
            <a:endParaRPr lang="en-IN" dirty="0"/>
          </a:p>
        </p:txBody>
      </p:sp>
      <p:sp>
        <p:nvSpPr>
          <p:cNvPr id="3" name="Rectangle 2"/>
          <p:cNvSpPr/>
          <p:nvPr/>
        </p:nvSpPr>
        <p:spPr>
          <a:xfrm>
            <a:off x="214282" y="1071547"/>
            <a:ext cx="8643998" cy="2554545"/>
          </a:xfrm>
          <a:prstGeom prst="rect">
            <a:avLst/>
          </a:prstGeom>
        </p:spPr>
        <p:txBody>
          <a:bodyPr wrap="square">
            <a:spAutoFit/>
          </a:bodyPr>
          <a:lstStyle/>
          <a:p>
            <a:pPr algn="just">
              <a:buFont typeface="Arial" pitchFamily="34" charset="0"/>
              <a:buChar char="•"/>
            </a:pPr>
            <a:r>
              <a:rPr lang="en-IN" sz="3200" dirty="0" smtClean="0">
                <a:solidFill>
                  <a:srgbClr val="FF0000"/>
                </a:solidFill>
              </a:rPr>
              <a:t> India's electronic waste is likely to reach 30 </a:t>
            </a:r>
            <a:r>
              <a:rPr lang="en-IN" sz="3200" dirty="0" err="1" smtClean="0">
                <a:solidFill>
                  <a:srgbClr val="FF0000"/>
                </a:solidFill>
              </a:rPr>
              <a:t>lakh</a:t>
            </a:r>
            <a:r>
              <a:rPr lang="en-IN" sz="3200" dirty="0" smtClean="0">
                <a:solidFill>
                  <a:srgbClr val="FF0000"/>
                </a:solidFill>
              </a:rPr>
              <a:t> metric tonnes (MT) per year by 2018 from the present level of 18.5 </a:t>
            </a:r>
            <a:r>
              <a:rPr lang="en-IN" sz="3200" dirty="0" err="1" smtClean="0">
                <a:solidFill>
                  <a:srgbClr val="FF0000"/>
                </a:solidFill>
              </a:rPr>
              <a:t>lakh</a:t>
            </a:r>
            <a:r>
              <a:rPr lang="en-IN" sz="3200" dirty="0" smtClean="0">
                <a:solidFill>
                  <a:srgbClr val="FF0000"/>
                </a:solidFill>
              </a:rPr>
              <a:t> metric tonnes (MT) with Mumbai being the largest contributor to the problem.</a:t>
            </a:r>
            <a:endParaRPr lang="en-IN" dirty="0"/>
          </a:p>
        </p:txBody>
      </p:sp>
      <p:sp>
        <p:nvSpPr>
          <p:cNvPr id="4" name="Rectangle 3"/>
          <p:cNvSpPr/>
          <p:nvPr/>
        </p:nvSpPr>
        <p:spPr>
          <a:xfrm>
            <a:off x="285720" y="3571876"/>
            <a:ext cx="8429684" cy="2554545"/>
          </a:xfrm>
          <a:prstGeom prst="rect">
            <a:avLst/>
          </a:prstGeom>
        </p:spPr>
        <p:txBody>
          <a:bodyPr wrap="square">
            <a:spAutoFit/>
          </a:bodyPr>
          <a:lstStyle/>
          <a:p>
            <a:pPr algn="just">
              <a:buFont typeface="Arial" pitchFamily="34" charset="0"/>
              <a:buChar char="•"/>
            </a:pPr>
            <a:r>
              <a:rPr lang="en-IN" sz="3200" b="1" dirty="0" smtClean="0"/>
              <a:t> The sad part is that mere 2.5% of India's total </a:t>
            </a:r>
          </a:p>
          <a:p>
            <a:pPr algn="just"/>
            <a:r>
              <a:rPr lang="en-IN" sz="3200" b="1" dirty="0" smtClean="0"/>
              <a:t>e-waste gets recycled because of poor infrastructure and legislative framework managed by the unorganised sector and scrap dealers in this market. </a:t>
            </a:r>
            <a:endParaRPr lang="en-IN" sz="28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ress-conf-Cover-jpg"/>
          <p:cNvPicPr>
            <a:picLocks noChangeAspect="1" noChangeArrowheads="1"/>
          </p:cNvPicPr>
          <p:nvPr/>
        </p:nvPicPr>
        <p:blipFill>
          <a:blip r:embed="rId2"/>
          <a:srcRect/>
          <a:stretch>
            <a:fillRect/>
          </a:stretch>
        </p:blipFill>
        <p:spPr bwMode="auto">
          <a:xfrm>
            <a:off x="2133600" y="76200"/>
            <a:ext cx="4792663" cy="6705600"/>
          </a:xfrm>
          <a:prstGeom prst="rect">
            <a:avLst/>
          </a:prstGeom>
          <a:solidFill>
            <a:srgbClr val="C00000"/>
          </a:solidFill>
          <a:ln w="9525">
            <a:solidFill>
              <a:srgbClr val="FF0000"/>
            </a:solidFill>
            <a:miter lim="800000"/>
            <a:headEnd/>
            <a:tailEnd/>
          </a:ln>
        </p:spPr>
      </p:pic>
      <p:sp>
        <p:nvSpPr>
          <p:cNvPr id="3" name="Oval 2"/>
          <p:cNvSpPr/>
          <p:nvPr/>
        </p:nvSpPr>
        <p:spPr>
          <a:xfrm>
            <a:off x="2357422" y="71438"/>
            <a:ext cx="785818" cy="857232"/>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381000" y="381000"/>
            <a:ext cx="8077200" cy="914400"/>
          </a:xfrm>
        </p:spPr>
        <p:txBody>
          <a:bodyPr/>
          <a:lstStyle/>
          <a:p>
            <a:pPr eaLnBrk="1" hangingPunct="1"/>
            <a:r>
              <a:rPr lang="en-US" sz="3200" b="1" u="sng" smtClean="0">
                <a:solidFill>
                  <a:srgbClr val="006600"/>
                </a:solidFill>
              </a:rPr>
              <a:t>Geofactor</a:t>
            </a:r>
            <a:r>
              <a:rPr lang="en-US" sz="3200" u="sng" smtClean="0">
                <a:solidFill>
                  <a:srgbClr val="006600"/>
                </a:solidFill>
              </a:rPr>
              <a:t> based </a:t>
            </a:r>
            <a:r>
              <a:rPr lang="en-US" sz="3200" b="1" u="sng" smtClean="0">
                <a:solidFill>
                  <a:srgbClr val="006600"/>
                </a:solidFill>
              </a:rPr>
              <a:t>Land capability</a:t>
            </a:r>
            <a:r>
              <a:rPr lang="en-US" sz="3200" u="sng" smtClean="0">
                <a:solidFill>
                  <a:srgbClr val="006600"/>
                </a:solidFill>
              </a:rPr>
              <a:t> Zonation-1</a:t>
            </a:r>
            <a:endParaRPr lang="en-GB" sz="3200" u="sng" smtClean="0">
              <a:solidFill>
                <a:srgbClr val="006600"/>
              </a:solidFill>
            </a:endParaRPr>
          </a:p>
        </p:txBody>
      </p:sp>
      <p:sp>
        <p:nvSpPr>
          <p:cNvPr id="28675" name="Rectangle 3"/>
          <p:cNvSpPr>
            <a:spLocks noGrp="1" noChangeArrowheads="1"/>
          </p:cNvSpPr>
          <p:nvPr>
            <p:ph type="subTitle" idx="1"/>
          </p:nvPr>
        </p:nvSpPr>
        <p:spPr>
          <a:xfrm>
            <a:off x="0" y="1285860"/>
            <a:ext cx="9144000" cy="5214974"/>
          </a:xfrm>
        </p:spPr>
        <p:txBody>
          <a:bodyPr/>
          <a:lstStyle/>
          <a:p>
            <a:pPr marL="609600" indent="-609600" algn="l" eaLnBrk="1" hangingPunct="1">
              <a:buFontTx/>
              <a:buAutoNum type="arabicParenR"/>
            </a:pPr>
            <a:r>
              <a:rPr lang="en-US" sz="2800" b="1" dirty="0" err="1" smtClean="0">
                <a:solidFill>
                  <a:srgbClr val="990000"/>
                </a:solidFill>
              </a:rPr>
              <a:t>Ecosensitive</a:t>
            </a:r>
            <a:r>
              <a:rPr lang="en-US" sz="2800" b="1" dirty="0" smtClean="0">
                <a:solidFill>
                  <a:srgbClr val="990000"/>
                </a:solidFill>
              </a:rPr>
              <a:t> zones: </a:t>
            </a:r>
          </a:p>
          <a:p>
            <a:pPr marL="609600" indent="-609600" algn="l" eaLnBrk="1" hangingPunct="1"/>
            <a:r>
              <a:rPr lang="en-US" sz="2800" dirty="0" smtClean="0"/>
              <a:t>   </a:t>
            </a:r>
            <a:r>
              <a:rPr lang="en-US" sz="2800" dirty="0" smtClean="0">
                <a:solidFill>
                  <a:srgbClr val="006600"/>
                </a:solidFill>
              </a:rPr>
              <a:t>Priority to afforestation, regeneration of RF, PF; Ecological reserves, wild life sanctuaries; 	Environmental safe and sustainable mining sites   	  for building material, </a:t>
            </a:r>
            <a:r>
              <a:rPr lang="en-US" sz="2800" b="1" i="1" dirty="0" err="1" smtClean="0">
                <a:solidFill>
                  <a:srgbClr val="006600"/>
                </a:solidFill>
              </a:rPr>
              <a:t>bajri</a:t>
            </a:r>
            <a:r>
              <a:rPr lang="en-US" sz="2800" b="1" dirty="0" smtClean="0">
                <a:solidFill>
                  <a:srgbClr val="006600"/>
                </a:solidFill>
              </a:rPr>
              <a:t>,</a:t>
            </a:r>
            <a:r>
              <a:rPr lang="en-US" sz="2800" dirty="0" smtClean="0">
                <a:solidFill>
                  <a:srgbClr val="006600"/>
                </a:solidFill>
              </a:rPr>
              <a:t> </a:t>
            </a:r>
            <a:r>
              <a:rPr lang="en-US" sz="2800" dirty="0" err="1" smtClean="0">
                <a:solidFill>
                  <a:srgbClr val="006600"/>
                </a:solidFill>
              </a:rPr>
              <a:t>silty</a:t>
            </a:r>
            <a:r>
              <a:rPr lang="en-US" sz="2800" dirty="0" smtClean="0">
                <a:solidFill>
                  <a:srgbClr val="006600"/>
                </a:solidFill>
              </a:rPr>
              <a:t> clay (bricks) </a:t>
            </a:r>
          </a:p>
          <a:p>
            <a:pPr marL="609600" indent="-609600" algn="l" eaLnBrk="1" hangingPunct="1"/>
            <a:r>
              <a:rPr lang="en-US" sz="2800" b="1" dirty="0" smtClean="0">
                <a:solidFill>
                  <a:srgbClr val="C00000"/>
                </a:solidFill>
              </a:rPr>
              <a:t>2) </a:t>
            </a:r>
            <a:r>
              <a:rPr lang="en-US" sz="2800" b="1" dirty="0" smtClean="0">
                <a:solidFill>
                  <a:srgbClr val="000099"/>
                </a:solidFill>
              </a:rPr>
              <a:t>Piedmont Zone suitable for agro-forestry, groundwater recharge structures, ecotourism</a:t>
            </a:r>
          </a:p>
          <a:p>
            <a:pPr marL="609600" indent="-609600" algn="l" eaLnBrk="1" hangingPunct="1"/>
            <a:r>
              <a:rPr lang="en-US" sz="2800" b="1" dirty="0" smtClean="0">
                <a:solidFill>
                  <a:srgbClr val="C00000"/>
                </a:solidFill>
              </a:rPr>
              <a:t>3) </a:t>
            </a:r>
            <a:r>
              <a:rPr lang="en-US" sz="2800" b="1" dirty="0" smtClean="0">
                <a:solidFill>
                  <a:srgbClr val="990000"/>
                </a:solidFill>
              </a:rPr>
              <a:t>Land unit suitable for residential, urbano-industrial and trade &amp; commercial activities</a:t>
            </a:r>
          </a:p>
          <a:p>
            <a:pPr marL="609600" indent="-609600" algn="l" eaLnBrk="1" hangingPunct="1"/>
            <a:endParaRPr lang="en-GB" sz="2800" dirty="0" smtClean="0">
              <a:solidFill>
                <a:srgbClr val="99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228600" y="152400"/>
            <a:ext cx="8686800" cy="868363"/>
          </a:xfrm>
        </p:spPr>
        <p:txBody>
          <a:bodyPr/>
          <a:lstStyle/>
          <a:p>
            <a:pPr eaLnBrk="1" hangingPunct="1"/>
            <a:r>
              <a:rPr lang="en-US" sz="3200" b="1" u="sng" dirty="0" smtClean="0">
                <a:solidFill>
                  <a:srgbClr val="006600"/>
                </a:solidFill>
              </a:rPr>
              <a:t>Geofactors </a:t>
            </a:r>
            <a:r>
              <a:rPr lang="en-US" sz="3200" u="sng" dirty="0" smtClean="0">
                <a:solidFill>
                  <a:srgbClr val="006600"/>
                </a:solidFill>
              </a:rPr>
              <a:t>based Land capability Zonation-2</a:t>
            </a:r>
            <a:endParaRPr lang="en-GB" sz="3200" u="sng" dirty="0" smtClean="0">
              <a:solidFill>
                <a:srgbClr val="006600"/>
              </a:solidFill>
            </a:endParaRPr>
          </a:p>
        </p:txBody>
      </p:sp>
      <p:sp>
        <p:nvSpPr>
          <p:cNvPr id="29699" name="Rectangle 1027"/>
          <p:cNvSpPr>
            <a:spLocks noGrp="1" noChangeArrowheads="1"/>
          </p:cNvSpPr>
          <p:nvPr>
            <p:ph type="body" idx="1"/>
          </p:nvPr>
        </p:nvSpPr>
        <p:spPr>
          <a:xfrm>
            <a:off x="214282" y="1143000"/>
            <a:ext cx="8929718" cy="5429272"/>
          </a:xfrm>
        </p:spPr>
        <p:txBody>
          <a:bodyPr/>
          <a:lstStyle/>
          <a:p>
            <a:pPr eaLnBrk="1" hangingPunct="1">
              <a:lnSpc>
                <a:spcPct val="90000"/>
              </a:lnSpc>
              <a:buFontTx/>
              <a:buNone/>
            </a:pPr>
            <a:r>
              <a:rPr lang="en-US" sz="2800" b="1" dirty="0" smtClean="0">
                <a:solidFill>
                  <a:srgbClr val="6600FF"/>
                </a:solidFill>
              </a:rPr>
              <a:t>4)</a:t>
            </a:r>
            <a:r>
              <a:rPr lang="en-US" sz="2800" dirty="0" smtClean="0">
                <a:solidFill>
                  <a:srgbClr val="6600FF"/>
                </a:solidFill>
              </a:rPr>
              <a:t> </a:t>
            </a:r>
            <a:r>
              <a:rPr lang="en-US" sz="2800" b="1" dirty="0" smtClean="0">
                <a:solidFill>
                  <a:srgbClr val="6600FF"/>
                </a:solidFill>
              </a:rPr>
              <a:t>Exclusive Agricultural Zone </a:t>
            </a:r>
          </a:p>
          <a:p>
            <a:pPr eaLnBrk="1" hangingPunct="1">
              <a:lnSpc>
                <a:spcPct val="90000"/>
              </a:lnSpc>
              <a:buFontTx/>
              <a:buNone/>
            </a:pPr>
            <a:r>
              <a:rPr lang="en-US" sz="2800" b="1" dirty="0" smtClean="0">
                <a:solidFill>
                  <a:srgbClr val="6600FF"/>
                </a:solidFill>
              </a:rPr>
              <a:t>	(</a:t>
            </a:r>
            <a:r>
              <a:rPr lang="en-US" sz="2800" b="1" dirty="0" err="1" smtClean="0">
                <a:solidFill>
                  <a:srgbClr val="6600FF"/>
                </a:solidFill>
              </a:rPr>
              <a:t>Bandi</a:t>
            </a:r>
            <a:r>
              <a:rPr lang="en-US" sz="2800" b="1" dirty="0" smtClean="0">
                <a:solidFill>
                  <a:srgbClr val="6600FF"/>
                </a:solidFill>
              </a:rPr>
              <a:t> River basin and </a:t>
            </a:r>
            <a:r>
              <a:rPr lang="en-US" sz="2800" b="1" dirty="0" err="1" smtClean="0">
                <a:solidFill>
                  <a:srgbClr val="6600FF"/>
                </a:solidFill>
              </a:rPr>
              <a:t>fluvio</a:t>
            </a:r>
            <a:r>
              <a:rPr lang="en-US" sz="2800" b="1" dirty="0" smtClean="0">
                <a:solidFill>
                  <a:srgbClr val="6600FF"/>
                </a:solidFill>
              </a:rPr>
              <a:t>-aeolian deposits)</a:t>
            </a:r>
          </a:p>
          <a:p>
            <a:pPr eaLnBrk="1" hangingPunct="1">
              <a:lnSpc>
                <a:spcPct val="90000"/>
              </a:lnSpc>
              <a:buFontTx/>
              <a:buNone/>
            </a:pPr>
            <a:r>
              <a:rPr lang="en-US" sz="2800" b="1" dirty="0" smtClean="0">
                <a:solidFill>
                  <a:srgbClr val="6600FF"/>
                </a:solidFill>
              </a:rPr>
              <a:t>	  Food security, suitable soils and groundwater   	conditions, safety from industrial pollution,  	higher recharge potential (fracture system) </a:t>
            </a:r>
          </a:p>
          <a:p>
            <a:pPr eaLnBrk="1" hangingPunct="1">
              <a:lnSpc>
                <a:spcPct val="90000"/>
              </a:lnSpc>
              <a:buFontTx/>
              <a:buNone/>
            </a:pPr>
            <a:r>
              <a:rPr lang="en-US" sz="2800" b="1" dirty="0" smtClean="0">
                <a:solidFill>
                  <a:srgbClr val="990000"/>
                </a:solidFill>
              </a:rPr>
              <a:t>5)</a:t>
            </a:r>
            <a:r>
              <a:rPr lang="en-US" sz="2800" dirty="0" smtClean="0">
                <a:solidFill>
                  <a:srgbClr val="990000"/>
                </a:solidFill>
              </a:rPr>
              <a:t> </a:t>
            </a:r>
            <a:r>
              <a:rPr lang="en-US" sz="2800" b="1" dirty="0" smtClean="0">
                <a:solidFill>
                  <a:srgbClr val="990000"/>
                </a:solidFill>
              </a:rPr>
              <a:t>Zone of flood plains: accord priority to ecological reserves, recreation resorts, </a:t>
            </a:r>
          </a:p>
          <a:p>
            <a:pPr eaLnBrk="1" hangingPunct="1">
              <a:lnSpc>
                <a:spcPct val="90000"/>
              </a:lnSpc>
              <a:buFontTx/>
              <a:buNone/>
            </a:pPr>
            <a:r>
              <a:rPr lang="en-US" sz="2800" b="1" dirty="0" smtClean="0">
                <a:solidFill>
                  <a:srgbClr val="990000"/>
                </a:solidFill>
              </a:rPr>
              <a:t>	remove obstructions from active channel bed (</a:t>
            </a:r>
            <a:r>
              <a:rPr lang="en-US" sz="2800" b="1" dirty="0" err="1" smtClean="0">
                <a:solidFill>
                  <a:srgbClr val="990000"/>
                </a:solidFill>
              </a:rPr>
              <a:t>Amanisha</a:t>
            </a:r>
            <a:r>
              <a:rPr lang="en-US" sz="2800" b="1" dirty="0" smtClean="0">
                <a:solidFill>
                  <a:srgbClr val="990000"/>
                </a:solidFill>
              </a:rPr>
              <a:t> </a:t>
            </a:r>
            <a:r>
              <a:rPr lang="en-US" sz="2800" b="1" dirty="0" err="1" smtClean="0">
                <a:solidFill>
                  <a:srgbClr val="990000"/>
                </a:solidFill>
              </a:rPr>
              <a:t>nala</a:t>
            </a:r>
            <a:r>
              <a:rPr lang="en-US" sz="2800" b="1" dirty="0" smtClean="0">
                <a:solidFill>
                  <a:srgbClr val="990000"/>
                </a:solidFill>
              </a:rPr>
              <a:t>). River front development for recreation and safe green belts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3200" u="sng" smtClean="0">
                <a:solidFill>
                  <a:srgbClr val="006600"/>
                </a:solidFill>
              </a:rPr>
              <a:t>Geofactor based Land capability Zonation- 3</a:t>
            </a:r>
            <a:endParaRPr lang="en-GB" sz="3200" u="sng" smtClean="0">
              <a:solidFill>
                <a:srgbClr val="006600"/>
              </a:solidFill>
            </a:endParaRPr>
          </a:p>
        </p:txBody>
      </p:sp>
      <p:sp>
        <p:nvSpPr>
          <p:cNvPr id="32771" name="Rectangle 3"/>
          <p:cNvSpPr>
            <a:spLocks noGrp="1" noChangeArrowheads="1"/>
          </p:cNvSpPr>
          <p:nvPr>
            <p:ph type="body" idx="1"/>
          </p:nvPr>
        </p:nvSpPr>
        <p:spPr>
          <a:xfrm>
            <a:off x="0" y="1285860"/>
            <a:ext cx="9144000" cy="5286412"/>
          </a:xfrm>
        </p:spPr>
        <p:txBody>
          <a:bodyPr/>
          <a:lstStyle/>
          <a:p>
            <a:pPr eaLnBrk="1" hangingPunct="1">
              <a:buFontTx/>
              <a:buNone/>
            </a:pPr>
            <a:r>
              <a:rPr lang="en-US" sz="2800" b="1" dirty="0" smtClean="0">
                <a:solidFill>
                  <a:srgbClr val="990000"/>
                </a:solidFill>
              </a:rPr>
              <a:t>6)</a:t>
            </a:r>
            <a:r>
              <a:rPr lang="en-US" sz="2800" b="1" dirty="0" smtClean="0"/>
              <a:t> </a:t>
            </a:r>
            <a:r>
              <a:rPr lang="en-US" sz="2800" b="1" dirty="0" smtClean="0">
                <a:solidFill>
                  <a:srgbClr val="990000"/>
                </a:solidFill>
              </a:rPr>
              <a:t>Sites suitable for urban solid waste disposal and management in Jaipur region : inert and impervious substrata, degraded/ gullied sites, abandoned quarry pits, etc.</a:t>
            </a:r>
          </a:p>
          <a:p>
            <a:pPr eaLnBrk="1" hangingPunct="1">
              <a:buFontTx/>
              <a:buNone/>
            </a:pPr>
            <a:r>
              <a:rPr lang="en-US" sz="2800" b="1" dirty="0" smtClean="0">
                <a:solidFill>
                  <a:srgbClr val="006600"/>
                </a:solidFill>
              </a:rPr>
              <a:t>7)</a:t>
            </a:r>
            <a:r>
              <a:rPr lang="en-US" sz="2800" b="1" dirty="0" smtClean="0"/>
              <a:t> </a:t>
            </a:r>
            <a:r>
              <a:rPr lang="en-US" sz="2800" b="1" dirty="0" smtClean="0">
                <a:solidFill>
                  <a:srgbClr val="006600"/>
                </a:solidFill>
              </a:rPr>
              <a:t>Sites suitable for renewable energy resources (solar and winds); well designed green buildings, technology and energy efficient, conserve and recycle</a:t>
            </a:r>
            <a:endParaRPr lang="en-GB" sz="2800" b="1" dirty="0" smtClean="0">
              <a:solidFill>
                <a:srgbClr val="0066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32"/>
          </a:xfrm>
        </p:spPr>
        <p:txBody>
          <a:bodyPr>
            <a:normAutofit/>
          </a:bodyPr>
          <a:lstStyle/>
          <a:p>
            <a:r>
              <a:rPr lang="en-IN" dirty="0" smtClean="0">
                <a:solidFill>
                  <a:srgbClr val="FF0000"/>
                </a:solidFill>
              </a:rPr>
              <a:t>GEOFACTORS</a:t>
            </a:r>
            <a:r>
              <a:rPr lang="en-IN" dirty="0" smtClean="0"/>
              <a:t> and GEOLOGIC CYCLE</a:t>
            </a:r>
            <a:endParaRPr lang="en-IN" dirty="0"/>
          </a:p>
        </p:txBody>
      </p:sp>
      <p:sp>
        <p:nvSpPr>
          <p:cNvPr id="3" name="Content Placeholder 2"/>
          <p:cNvSpPr>
            <a:spLocks noGrp="1"/>
          </p:cNvSpPr>
          <p:nvPr>
            <p:ph idx="1"/>
          </p:nvPr>
        </p:nvSpPr>
        <p:spPr>
          <a:xfrm>
            <a:off x="0" y="1000108"/>
            <a:ext cx="9144000" cy="5857892"/>
          </a:xfrm>
        </p:spPr>
        <p:txBody>
          <a:bodyPr>
            <a:normAutofit fontScale="92500"/>
          </a:bodyPr>
          <a:lstStyle/>
          <a:p>
            <a:r>
              <a:rPr lang="en-IN" dirty="0" smtClean="0"/>
              <a:t>Earth is essentially is a closed system and its resources are limited. </a:t>
            </a:r>
            <a:r>
              <a:rPr lang="en-IN" b="1" dirty="0" smtClean="0"/>
              <a:t>[However, exchange of Energy and Material in solar system makes it an open system ]</a:t>
            </a:r>
            <a:endParaRPr lang="en-IN" dirty="0" smtClean="0"/>
          </a:p>
          <a:p>
            <a:r>
              <a:rPr lang="en-IN" dirty="0" smtClean="0">
                <a:solidFill>
                  <a:srgbClr val="C00000"/>
                </a:solidFill>
              </a:rPr>
              <a:t>FOUR GREAT EARTH REALMS: </a:t>
            </a:r>
            <a:r>
              <a:rPr lang="en-IN" b="1" dirty="0" smtClean="0">
                <a:solidFill>
                  <a:srgbClr val="C00000"/>
                </a:solidFill>
              </a:rPr>
              <a:t>Lithosphere; Atmosphere; </a:t>
            </a:r>
            <a:r>
              <a:rPr lang="en-IN" b="1" dirty="0" smtClean="0">
                <a:solidFill>
                  <a:srgbClr val="006600"/>
                </a:solidFill>
              </a:rPr>
              <a:t>Hydrosphere;</a:t>
            </a:r>
            <a:r>
              <a:rPr lang="en-IN" b="1" dirty="0" smtClean="0">
                <a:solidFill>
                  <a:srgbClr val="002060"/>
                </a:solidFill>
              </a:rPr>
              <a:t> Biosphere</a:t>
            </a:r>
          </a:p>
          <a:p>
            <a:r>
              <a:rPr lang="en-IN" dirty="0" smtClean="0"/>
              <a:t>GEOLOGIC CYCLE: Earth Processes Operate in Group of Sub-cycles: </a:t>
            </a:r>
            <a:r>
              <a:rPr lang="en-IN" dirty="0" smtClean="0">
                <a:solidFill>
                  <a:srgbClr val="FF0000"/>
                </a:solidFill>
              </a:rPr>
              <a:t>Tectonic; Hydrological; Geochemical and Rock Cycles </a:t>
            </a:r>
          </a:p>
          <a:p>
            <a:r>
              <a:rPr lang="en-IN" dirty="0" smtClean="0"/>
              <a:t>Significant geofactors influencing evaluation of resources and geohazards are: </a:t>
            </a:r>
            <a:r>
              <a:rPr lang="en-IN" b="1" dirty="0" smtClean="0">
                <a:solidFill>
                  <a:srgbClr val="FF0000"/>
                </a:solidFill>
              </a:rPr>
              <a:t>Tectonic cycle </a:t>
            </a:r>
            <a:r>
              <a:rPr lang="en-IN" dirty="0" smtClean="0"/>
              <a:t>and </a:t>
            </a:r>
            <a:r>
              <a:rPr lang="en-IN" b="1" dirty="0" smtClean="0">
                <a:solidFill>
                  <a:srgbClr val="FF0000"/>
                </a:solidFill>
              </a:rPr>
              <a:t>Hydrological cycle </a:t>
            </a:r>
            <a:r>
              <a:rPr lang="en-IN" dirty="0" smtClean="0"/>
              <a:t>[that move, produce and change earth materials through Geochemical and Rock cycles]</a:t>
            </a:r>
          </a:p>
          <a:p>
            <a:endParaRPr lang="en-IN" dirty="0" smtClean="0"/>
          </a:p>
          <a:p>
            <a:endParaRPr lang="en-IN"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609600" y="381000"/>
            <a:ext cx="7924800" cy="5638800"/>
          </a:xfrm>
        </p:spPr>
        <p:txBody>
          <a:bodyPr/>
          <a:lstStyle/>
          <a:p>
            <a:pPr marL="609600" indent="-609600" eaLnBrk="1" hangingPunct="1">
              <a:buFontTx/>
              <a:buAutoNum type="arabicPlain" startAt="4"/>
            </a:pPr>
            <a:r>
              <a:rPr lang="en-US" b="1" smtClean="0">
                <a:solidFill>
                  <a:srgbClr val="0066FF"/>
                </a:solidFill>
              </a:rPr>
              <a:t>Desertification</a:t>
            </a:r>
          </a:p>
          <a:p>
            <a:pPr marL="609600" indent="-609600" eaLnBrk="1" hangingPunct="1">
              <a:buFontTx/>
              <a:buAutoNum type="alphaLcParenR"/>
            </a:pPr>
            <a:r>
              <a:rPr lang="en-US" b="1" smtClean="0">
                <a:solidFill>
                  <a:srgbClr val="FF0000"/>
                </a:solidFill>
              </a:rPr>
              <a:t>Destabilization of obstacle dunes / Sand sheet cover </a:t>
            </a:r>
          </a:p>
          <a:p>
            <a:pPr marL="609600" indent="-609600" eaLnBrk="1" hangingPunct="1">
              <a:buFontTx/>
              <a:buAutoNum type="alphaLcParenR"/>
            </a:pPr>
            <a:r>
              <a:rPr lang="en-US" b="1" smtClean="0">
                <a:solidFill>
                  <a:srgbClr val="FF0000"/>
                </a:solidFill>
              </a:rPr>
              <a:t>Active / semistable (Barchans) dunes</a:t>
            </a:r>
          </a:p>
          <a:p>
            <a:pPr marL="609600" indent="-609600" eaLnBrk="1" hangingPunct="1">
              <a:buFontTx/>
              <a:buAutoNum type="alphaLcParenR"/>
            </a:pPr>
            <a:r>
              <a:rPr lang="en-US" b="1" smtClean="0">
                <a:solidFill>
                  <a:srgbClr val="FF0000"/>
                </a:solidFill>
              </a:rPr>
              <a:t>Deterioration / intensified use of fragile ecosystem</a:t>
            </a:r>
            <a:r>
              <a:rPr lang="en-US" b="1" smtClean="0"/>
              <a:t> / incompatible landuse</a:t>
            </a:r>
          </a:p>
          <a:p>
            <a:pPr marL="609600" indent="-609600" eaLnBrk="1" hangingPunct="1">
              <a:buFontTx/>
              <a:buNone/>
            </a:pPr>
            <a:endParaRPr lang="en-US" b="1"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828800"/>
            <a:ext cx="8229600" cy="2971800"/>
          </a:xfrm>
        </p:spPr>
        <p:txBody>
          <a:bodyPr/>
          <a:lstStyle/>
          <a:p>
            <a:pPr marL="609600" indent="-609600" eaLnBrk="1" hangingPunct="1">
              <a:lnSpc>
                <a:spcPct val="90000"/>
              </a:lnSpc>
              <a:buFontTx/>
              <a:buAutoNum type="arabicPlain" startAt="6"/>
            </a:pPr>
            <a:r>
              <a:rPr lang="en-US" b="1" smtClean="0">
                <a:solidFill>
                  <a:srgbClr val="0066FF"/>
                </a:solidFill>
              </a:rPr>
              <a:t>Zones Vulnerable to Groundwater Conditions </a:t>
            </a:r>
          </a:p>
          <a:p>
            <a:pPr marL="609600" indent="-609600" eaLnBrk="1" hangingPunct="1">
              <a:lnSpc>
                <a:spcPct val="90000"/>
              </a:lnSpc>
              <a:buFontTx/>
              <a:buAutoNum type="alphaLcParenR"/>
            </a:pPr>
            <a:r>
              <a:rPr lang="en-US" b="1" smtClean="0">
                <a:solidFill>
                  <a:srgbClr val="FF0000"/>
                </a:solidFill>
              </a:rPr>
              <a:t>Overexploited (Highly depleted / critical) zones </a:t>
            </a:r>
          </a:p>
          <a:p>
            <a:pPr marL="609600" indent="-609600" eaLnBrk="1" hangingPunct="1">
              <a:lnSpc>
                <a:spcPct val="90000"/>
              </a:lnSpc>
              <a:buFontTx/>
              <a:buAutoNum type="alphaLcParenR"/>
            </a:pPr>
            <a:r>
              <a:rPr lang="en-US" b="1" smtClean="0">
                <a:solidFill>
                  <a:srgbClr val="FF0000"/>
                </a:solidFill>
              </a:rPr>
              <a:t>Degraded aquifer conditions / rock types/ Quaternary deposits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3"/>
          <p:cNvPicPr>
            <a:picLocks noChangeAspect="1" noChangeArrowheads="1"/>
          </p:cNvPicPr>
          <p:nvPr/>
        </p:nvPicPr>
        <p:blipFill>
          <a:blip r:embed="rId2"/>
          <a:srcRect/>
          <a:stretch>
            <a:fillRect/>
          </a:stretch>
        </p:blipFill>
        <p:spPr bwMode="auto">
          <a:xfrm>
            <a:off x="0" y="0"/>
            <a:ext cx="9144000" cy="5862638"/>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381000" y="381000"/>
            <a:ext cx="8077200" cy="914400"/>
          </a:xfrm>
        </p:spPr>
        <p:txBody>
          <a:bodyPr/>
          <a:lstStyle/>
          <a:p>
            <a:pPr eaLnBrk="1" hangingPunct="1"/>
            <a:r>
              <a:rPr lang="en-US" sz="3200" b="1" u="sng" smtClean="0">
                <a:solidFill>
                  <a:srgbClr val="006600"/>
                </a:solidFill>
              </a:rPr>
              <a:t>Geofactor</a:t>
            </a:r>
            <a:r>
              <a:rPr lang="en-US" sz="3200" u="sng" smtClean="0">
                <a:solidFill>
                  <a:srgbClr val="006600"/>
                </a:solidFill>
              </a:rPr>
              <a:t> based </a:t>
            </a:r>
            <a:r>
              <a:rPr lang="en-US" sz="3200" b="1" u="sng" smtClean="0">
                <a:solidFill>
                  <a:srgbClr val="006600"/>
                </a:solidFill>
              </a:rPr>
              <a:t>Land capability</a:t>
            </a:r>
            <a:r>
              <a:rPr lang="en-US" sz="3200" u="sng" smtClean="0">
                <a:solidFill>
                  <a:srgbClr val="006600"/>
                </a:solidFill>
              </a:rPr>
              <a:t> Zonation-1</a:t>
            </a:r>
            <a:endParaRPr lang="en-GB" sz="3200" u="sng" smtClean="0">
              <a:solidFill>
                <a:srgbClr val="006600"/>
              </a:solidFill>
            </a:endParaRPr>
          </a:p>
        </p:txBody>
      </p:sp>
      <p:sp>
        <p:nvSpPr>
          <p:cNvPr id="28675" name="Rectangle 3"/>
          <p:cNvSpPr>
            <a:spLocks noGrp="1" noChangeArrowheads="1"/>
          </p:cNvSpPr>
          <p:nvPr>
            <p:ph type="subTitle" idx="1"/>
          </p:nvPr>
        </p:nvSpPr>
        <p:spPr>
          <a:xfrm>
            <a:off x="0" y="1285860"/>
            <a:ext cx="9144000" cy="5214974"/>
          </a:xfrm>
        </p:spPr>
        <p:txBody>
          <a:bodyPr/>
          <a:lstStyle/>
          <a:p>
            <a:pPr marL="609600" indent="-609600" algn="l" eaLnBrk="1" hangingPunct="1">
              <a:buFontTx/>
              <a:buAutoNum type="arabicParenR"/>
            </a:pPr>
            <a:r>
              <a:rPr lang="en-US" sz="2800" b="1" dirty="0" err="1" smtClean="0">
                <a:solidFill>
                  <a:srgbClr val="990000"/>
                </a:solidFill>
              </a:rPr>
              <a:t>Ecosensitive</a:t>
            </a:r>
            <a:r>
              <a:rPr lang="en-US" sz="2800" b="1" dirty="0" smtClean="0">
                <a:solidFill>
                  <a:srgbClr val="990000"/>
                </a:solidFill>
              </a:rPr>
              <a:t> zones: </a:t>
            </a:r>
          </a:p>
          <a:p>
            <a:pPr marL="609600" indent="-609600" algn="l" eaLnBrk="1" hangingPunct="1"/>
            <a:r>
              <a:rPr lang="en-US" sz="2800" dirty="0" smtClean="0"/>
              <a:t>   </a:t>
            </a:r>
            <a:r>
              <a:rPr lang="en-US" sz="2800" dirty="0" smtClean="0">
                <a:solidFill>
                  <a:srgbClr val="006600"/>
                </a:solidFill>
              </a:rPr>
              <a:t>Priority to afforestation, regeneration of RF, PF; Ecological reserves, wild life sanctuaries; 	Environmental safe and sustainable mining sites   	  for building material, </a:t>
            </a:r>
            <a:r>
              <a:rPr lang="en-US" sz="2800" b="1" i="1" dirty="0" err="1" smtClean="0">
                <a:solidFill>
                  <a:srgbClr val="006600"/>
                </a:solidFill>
              </a:rPr>
              <a:t>bajri</a:t>
            </a:r>
            <a:r>
              <a:rPr lang="en-US" sz="2800" b="1" dirty="0" smtClean="0">
                <a:solidFill>
                  <a:srgbClr val="006600"/>
                </a:solidFill>
              </a:rPr>
              <a:t>,</a:t>
            </a:r>
            <a:r>
              <a:rPr lang="en-US" sz="2800" dirty="0" smtClean="0">
                <a:solidFill>
                  <a:srgbClr val="006600"/>
                </a:solidFill>
              </a:rPr>
              <a:t> </a:t>
            </a:r>
            <a:r>
              <a:rPr lang="en-US" sz="2800" dirty="0" err="1" smtClean="0">
                <a:solidFill>
                  <a:srgbClr val="006600"/>
                </a:solidFill>
              </a:rPr>
              <a:t>silty</a:t>
            </a:r>
            <a:r>
              <a:rPr lang="en-US" sz="2800" dirty="0" smtClean="0">
                <a:solidFill>
                  <a:srgbClr val="006600"/>
                </a:solidFill>
              </a:rPr>
              <a:t> clay (bricks) </a:t>
            </a:r>
          </a:p>
          <a:p>
            <a:pPr marL="609600" indent="-609600" algn="l" eaLnBrk="1" hangingPunct="1"/>
            <a:r>
              <a:rPr lang="en-US" sz="2800" b="1" dirty="0" smtClean="0">
                <a:solidFill>
                  <a:srgbClr val="C00000"/>
                </a:solidFill>
              </a:rPr>
              <a:t>2) </a:t>
            </a:r>
            <a:r>
              <a:rPr lang="en-US" sz="2800" b="1" dirty="0" smtClean="0">
                <a:solidFill>
                  <a:srgbClr val="000099"/>
                </a:solidFill>
              </a:rPr>
              <a:t>Piedmont Zone suitable for agro-forestry, groundwater recharge structures, ecotourism</a:t>
            </a:r>
          </a:p>
          <a:p>
            <a:pPr marL="609600" indent="-609600" algn="l" eaLnBrk="1" hangingPunct="1"/>
            <a:r>
              <a:rPr lang="en-US" sz="2800" b="1" dirty="0" smtClean="0">
                <a:solidFill>
                  <a:srgbClr val="C00000"/>
                </a:solidFill>
              </a:rPr>
              <a:t>3) </a:t>
            </a:r>
            <a:r>
              <a:rPr lang="en-US" sz="2800" b="1" dirty="0" smtClean="0">
                <a:solidFill>
                  <a:srgbClr val="990000"/>
                </a:solidFill>
              </a:rPr>
              <a:t>Land unit suitable for residential, urbano-industrial and trade &amp; commercial activities</a:t>
            </a:r>
          </a:p>
          <a:p>
            <a:pPr marL="609600" indent="-609600" algn="l" eaLnBrk="1" hangingPunct="1"/>
            <a:endParaRPr lang="en-GB" sz="2800" dirty="0" smtClean="0">
              <a:solidFill>
                <a:srgbClr val="99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228600" y="152400"/>
            <a:ext cx="8686800" cy="868363"/>
          </a:xfrm>
        </p:spPr>
        <p:txBody>
          <a:bodyPr/>
          <a:lstStyle/>
          <a:p>
            <a:pPr eaLnBrk="1" hangingPunct="1"/>
            <a:r>
              <a:rPr lang="en-US" sz="3200" b="1" u="sng" smtClean="0">
                <a:solidFill>
                  <a:srgbClr val="006600"/>
                </a:solidFill>
              </a:rPr>
              <a:t>Geofactors </a:t>
            </a:r>
            <a:r>
              <a:rPr lang="en-US" sz="3200" u="sng" smtClean="0">
                <a:solidFill>
                  <a:srgbClr val="006600"/>
                </a:solidFill>
              </a:rPr>
              <a:t>based Land capability Zonation-2</a:t>
            </a:r>
            <a:endParaRPr lang="en-GB" sz="3200" u="sng" smtClean="0">
              <a:solidFill>
                <a:srgbClr val="006600"/>
              </a:solidFill>
            </a:endParaRPr>
          </a:p>
        </p:txBody>
      </p:sp>
      <p:sp>
        <p:nvSpPr>
          <p:cNvPr id="29699" name="Rectangle 1027"/>
          <p:cNvSpPr>
            <a:spLocks noGrp="1" noChangeArrowheads="1"/>
          </p:cNvSpPr>
          <p:nvPr>
            <p:ph type="body" idx="1"/>
          </p:nvPr>
        </p:nvSpPr>
        <p:spPr>
          <a:xfrm>
            <a:off x="214282" y="1143000"/>
            <a:ext cx="8929718" cy="5429272"/>
          </a:xfrm>
        </p:spPr>
        <p:txBody>
          <a:bodyPr/>
          <a:lstStyle/>
          <a:p>
            <a:pPr eaLnBrk="1" hangingPunct="1">
              <a:lnSpc>
                <a:spcPct val="90000"/>
              </a:lnSpc>
              <a:buFontTx/>
              <a:buNone/>
            </a:pPr>
            <a:r>
              <a:rPr lang="en-US" sz="2800" b="1" dirty="0" smtClean="0">
                <a:solidFill>
                  <a:srgbClr val="6600FF"/>
                </a:solidFill>
              </a:rPr>
              <a:t>4)</a:t>
            </a:r>
            <a:r>
              <a:rPr lang="en-US" sz="2800" dirty="0" smtClean="0">
                <a:solidFill>
                  <a:srgbClr val="6600FF"/>
                </a:solidFill>
              </a:rPr>
              <a:t> </a:t>
            </a:r>
            <a:r>
              <a:rPr lang="en-US" sz="2800" b="1" dirty="0" smtClean="0">
                <a:solidFill>
                  <a:srgbClr val="6600FF"/>
                </a:solidFill>
              </a:rPr>
              <a:t>Exclusive Agricultural Zone </a:t>
            </a:r>
          </a:p>
          <a:p>
            <a:pPr eaLnBrk="1" hangingPunct="1">
              <a:lnSpc>
                <a:spcPct val="90000"/>
              </a:lnSpc>
              <a:buFontTx/>
              <a:buNone/>
            </a:pPr>
            <a:r>
              <a:rPr lang="en-US" sz="2800" b="1" dirty="0" smtClean="0">
                <a:solidFill>
                  <a:srgbClr val="6600FF"/>
                </a:solidFill>
              </a:rPr>
              <a:t>	(</a:t>
            </a:r>
            <a:r>
              <a:rPr lang="en-US" sz="2800" b="1" dirty="0" err="1" smtClean="0">
                <a:solidFill>
                  <a:srgbClr val="6600FF"/>
                </a:solidFill>
              </a:rPr>
              <a:t>Bandi</a:t>
            </a:r>
            <a:r>
              <a:rPr lang="en-US" sz="2800" b="1" dirty="0" smtClean="0">
                <a:solidFill>
                  <a:srgbClr val="6600FF"/>
                </a:solidFill>
              </a:rPr>
              <a:t> River basin and </a:t>
            </a:r>
            <a:r>
              <a:rPr lang="en-US" sz="2800" b="1" dirty="0" err="1" smtClean="0">
                <a:solidFill>
                  <a:srgbClr val="6600FF"/>
                </a:solidFill>
              </a:rPr>
              <a:t>fluvio</a:t>
            </a:r>
            <a:r>
              <a:rPr lang="en-US" sz="2800" b="1" dirty="0" smtClean="0">
                <a:solidFill>
                  <a:srgbClr val="6600FF"/>
                </a:solidFill>
              </a:rPr>
              <a:t>-aeolian deposits)</a:t>
            </a:r>
          </a:p>
          <a:p>
            <a:pPr eaLnBrk="1" hangingPunct="1">
              <a:lnSpc>
                <a:spcPct val="90000"/>
              </a:lnSpc>
              <a:buFontTx/>
              <a:buNone/>
            </a:pPr>
            <a:r>
              <a:rPr lang="en-US" sz="2800" b="1" dirty="0" smtClean="0">
                <a:solidFill>
                  <a:srgbClr val="6600FF"/>
                </a:solidFill>
              </a:rPr>
              <a:t>	  Food security, suitable soils and groundwater   	conditions, safety from industrial pollution,  	higher recharge potential (fracture system) </a:t>
            </a:r>
          </a:p>
          <a:p>
            <a:pPr eaLnBrk="1" hangingPunct="1">
              <a:lnSpc>
                <a:spcPct val="90000"/>
              </a:lnSpc>
              <a:buFontTx/>
              <a:buNone/>
            </a:pPr>
            <a:r>
              <a:rPr lang="en-US" sz="2800" b="1" dirty="0" smtClean="0">
                <a:solidFill>
                  <a:srgbClr val="990000"/>
                </a:solidFill>
              </a:rPr>
              <a:t>5)</a:t>
            </a:r>
            <a:r>
              <a:rPr lang="en-US" sz="2800" dirty="0" smtClean="0">
                <a:solidFill>
                  <a:srgbClr val="990000"/>
                </a:solidFill>
              </a:rPr>
              <a:t> </a:t>
            </a:r>
            <a:r>
              <a:rPr lang="en-US" sz="2800" b="1" dirty="0" smtClean="0">
                <a:solidFill>
                  <a:srgbClr val="990000"/>
                </a:solidFill>
              </a:rPr>
              <a:t>Zone of flood plains: accord priority to ecological reserves, recreation resorts, </a:t>
            </a:r>
          </a:p>
          <a:p>
            <a:pPr eaLnBrk="1" hangingPunct="1">
              <a:lnSpc>
                <a:spcPct val="90000"/>
              </a:lnSpc>
              <a:buFontTx/>
              <a:buNone/>
            </a:pPr>
            <a:r>
              <a:rPr lang="en-US" sz="2800" b="1" dirty="0" smtClean="0">
                <a:solidFill>
                  <a:srgbClr val="990000"/>
                </a:solidFill>
              </a:rPr>
              <a:t>	remove obstructions from active channel bed (</a:t>
            </a:r>
            <a:r>
              <a:rPr lang="en-US" sz="2800" b="1" dirty="0" err="1" smtClean="0">
                <a:solidFill>
                  <a:srgbClr val="990000"/>
                </a:solidFill>
              </a:rPr>
              <a:t>Amanisha</a:t>
            </a:r>
            <a:r>
              <a:rPr lang="en-US" sz="2800" b="1" dirty="0" smtClean="0">
                <a:solidFill>
                  <a:srgbClr val="990000"/>
                </a:solidFill>
              </a:rPr>
              <a:t> </a:t>
            </a:r>
            <a:r>
              <a:rPr lang="en-US" sz="2800" b="1" dirty="0" err="1" smtClean="0">
                <a:solidFill>
                  <a:srgbClr val="990000"/>
                </a:solidFill>
              </a:rPr>
              <a:t>nala</a:t>
            </a:r>
            <a:r>
              <a:rPr lang="en-US" sz="2800" b="1" dirty="0" smtClean="0">
                <a:solidFill>
                  <a:srgbClr val="990000"/>
                </a:solidFill>
              </a:rPr>
              <a:t>). River front development for recreation and safe green belts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3200" u="sng" smtClean="0">
                <a:solidFill>
                  <a:srgbClr val="006600"/>
                </a:solidFill>
              </a:rPr>
              <a:t>Geofactor based Land capability Zonation- 3</a:t>
            </a:r>
            <a:endParaRPr lang="en-GB" sz="3200" u="sng" smtClean="0">
              <a:solidFill>
                <a:srgbClr val="006600"/>
              </a:solidFill>
            </a:endParaRPr>
          </a:p>
        </p:txBody>
      </p:sp>
      <p:sp>
        <p:nvSpPr>
          <p:cNvPr id="32771" name="Rectangle 3"/>
          <p:cNvSpPr>
            <a:spLocks noGrp="1" noChangeArrowheads="1"/>
          </p:cNvSpPr>
          <p:nvPr>
            <p:ph type="body" idx="1"/>
          </p:nvPr>
        </p:nvSpPr>
        <p:spPr>
          <a:xfrm>
            <a:off x="0" y="1285860"/>
            <a:ext cx="9144000" cy="5286412"/>
          </a:xfrm>
        </p:spPr>
        <p:txBody>
          <a:bodyPr/>
          <a:lstStyle/>
          <a:p>
            <a:pPr eaLnBrk="1" hangingPunct="1">
              <a:buFontTx/>
              <a:buNone/>
            </a:pPr>
            <a:r>
              <a:rPr lang="en-US" sz="2800" b="1" dirty="0" smtClean="0">
                <a:solidFill>
                  <a:srgbClr val="990000"/>
                </a:solidFill>
              </a:rPr>
              <a:t>6)</a:t>
            </a:r>
            <a:r>
              <a:rPr lang="en-US" sz="2800" b="1" dirty="0" smtClean="0"/>
              <a:t> </a:t>
            </a:r>
            <a:r>
              <a:rPr lang="en-US" sz="2800" b="1" dirty="0" smtClean="0">
                <a:solidFill>
                  <a:srgbClr val="990000"/>
                </a:solidFill>
              </a:rPr>
              <a:t>Sites suitable for urban solid waste disposal and management in Jaipur region : inert and impervious substrata, degraded/ gullied sites, abandoned quarry pits, etc.</a:t>
            </a:r>
          </a:p>
          <a:p>
            <a:pPr eaLnBrk="1" hangingPunct="1">
              <a:buFontTx/>
              <a:buNone/>
            </a:pPr>
            <a:r>
              <a:rPr lang="en-US" sz="2800" b="1" dirty="0" smtClean="0">
                <a:solidFill>
                  <a:srgbClr val="006600"/>
                </a:solidFill>
              </a:rPr>
              <a:t>7)</a:t>
            </a:r>
            <a:r>
              <a:rPr lang="en-US" sz="2800" b="1" dirty="0" smtClean="0"/>
              <a:t> </a:t>
            </a:r>
            <a:r>
              <a:rPr lang="en-US" sz="2800" b="1" dirty="0" smtClean="0">
                <a:solidFill>
                  <a:srgbClr val="006600"/>
                </a:solidFill>
              </a:rPr>
              <a:t>Sites suitable for renewable energy resources (solar and winds); well designed green buildings, technology and energy efficient, conserve and recycle</a:t>
            </a:r>
            <a:endParaRPr lang="en-GB" sz="2800" b="1" dirty="0" smtClean="0">
              <a:solidFill>
                <a:srgbClr val="0066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571612"/>
          </a:xfrm>
        </p:spPr>
        <p:txBody>
          <a:bodyPr>
            <a:noAutofit/>
          </a:bodyPr>
          <a:lstStyle/>
          <a:p>
            <a:pPr algn="l"/>
            <a:r>
              <a:rPr lang="en-IN" sz="3200" b="1" dirty="0" smtClean="0">
                <a:solidFill>
                  <a:srgbClr val="FF0000"/>
                </a:solidFill>
              </a:rPr>
              <a:t>Climatic </a:t>
            </a:r>
            <a:r>
              <a:rPr lang="en-IN" sz="3200" b="1" dirty="0" smtClean="0">
                <a:solidFill>
                  <a:srgbClr val="FF0000"/>
                </a:solidFill>
              </a:rPr>
              <a:t>domain influences the type and intensity of geomorphic </a:t>
            </a:r>
            <a:r>
              <a:rPr lang="en-IN" sz="3200" b="1" dirty="0" smtClean="0">
                <a:solidFill>
                  <a:srgbClr val="FF0000"/>
                </a:solidFill>
              </a:rPr>
              <a:t>processes</a:t>
            </a:r>
            <a:br>
              <a:rPr lang="en-IN" sz="3200" b="1" dirty="0" smtClean="0">
                <a:solidFill>
                  <a:srgbClr val="FF0000"/>
                </a:solidFill>
              </a:rPr>
            </a:br>
            <a:r>
              <a:rPr lang="en-IN" sz="3200" b="1" dirty="0" smtClean="0"/>
              <a:t>Four major challenges:</a:t>
            </a:r>
            <a:endParaRPr lang="en-IN" sz="3200" b="1" dirty="0"/>
          </a:p>
        </p:txBody>
      </p:sp>
      <p:sp>
        <p:nvSpPr>
          <p:cNvPr id="3" name="Content Placeholder 2"/>
          <p:cNvSpPr>
            <a:spLocks noGrp="1"/>
          </p:cNvSpPr>
          <p:nvPr>
            <p:ph idx="4294967295"/>
          </p:nvPr>
        </p:nvSpPr>
        <p:spPr>
          <a:xfrm>
            <a:off x="0" y="1500174"/>
            <a:ext cx="9144000" cy="5357826"/>
          </a:xfrm>
        </p:spPr>
        <p:txBody>
          <a:bodyPr>
            <a:normAutofit fontScale="62500" lnSpcReduction="20000"/>
          </a:bodyPr>
          <a:lstStyle/>
          <a:p>
            <a:pPr marL="514350" lvl="0" indent="-514350">
              <a:buFont typeface="+mj-lt"/>
              <a:buAutoNum type="arabicPeriod"/>
            </a:pPr>
            <a:r>
              <a:rPr lang="en-IN" sz="4500" b="1" dirty="0" smtClean="0">
                <a:solidFill>
                  <a:schemeClr val="accent3">
                    <a:lumMod val="50000"/>
                  </a:schemeClr>
                </a:solidFill>
              </a:rPr>
              <a:t>Comprehensive evaluation and quantification of supply and demand [Resource Prognostication];</a:t>
            </a:r>
          </a:p>
          <a:p>
            <a:pPr marL="514350" lvl="0" indent="-514350">
              <a:buFont typeface="+mj-lt"/>
              <a:buAutoNum type="arabicPeriod"/>
            </a:pPr>
            <a:endParaRPr lang="en-IN" dirty="0" smtClean="0"/>
          </a:p>
          <a:p>
            <a:pPr marL="514350" lvl="0" indent="-514350">
              <a:buFont typeface="+mj-lt"/>
              <a:buAutoNum type="arabicPeriod"/>
            </a:pPr>
            <a:r>
              <a:rPr lang="en-IN" sz="4000" dirty="0" smtClean="0"/>
              <a:t>Enhanced understanding of the </a:t>
            </a:r>
            <a:r>
              <a:rPr lang="en-IN" sz="4000" b="1" dirty="0" smtClean="0"/>
              <a:t>subsurface</a:t>
            </a:r>
            <a:r>
              <a:rPr lang="en-IN" sz="4000" dirty="0" smtClean="0"/>
              <a:t> as it relates to </a:t>
            </a:r>
            <a:r>
              <a:rPr lang="en-IN" sz="4000" b="1" dirty="0" smtClean="0"/>
              <a:t>geo-hydrology, soils and foundation grade resource [Geophysical probes, </a:t>
            </a:r>
            <a:r>
              <a:rPr lang="en-IN" sz="4000" b="1" dirty="0" err="1" smtClean="0"/>
              <a:t>GPRadar</a:t>
            </a:r>
            <a:r>
              <a:rPr lang="en-IN" sz="4000" b="1" dirty="0" smtClean="0"/>
              <a:t> surveys]</a:t>
            </a:r>
          </a:p>
          <a:p>
            <a:pPr marL="514350" lvl="0" indent="-514350">
              <a:buNone/>
            </a:pPr>
            <a:endParaRPr lang="en-IN" b="1" dirty="0" smtClean="0"/>
          </a:p>
          <a:p>
            <a:pPr marL="514350" lvl="0" indent="-514350">
              <a:buNone/>
            </a:pPr>
            <a:r>
              <a:rPr lang="en-IN" b="1" dirty="0" smtClean="0">
                <a:solidFill>
                  <a:srgbClr val="002060"/>
                </a:solidFill>
              </a:rPr>
              <a:t>3</a:t>
            </a:r>
            <a:r>
              <a:rPr lang="en-IN" sz="4000" b="1" dirty="0" smtClean="0">
                <a:solidFill>
                  <a:srgbClr val="002060"/>
                </a:solidFill>
              </a:rPr>
              <a:t>.    Assessment of where new resources are likely to be found and plan for integrated optimum utilisation </a:t>
            </a:r>
          </a:p>
          <a:p>
            <a:pPr marL="514350" lvl="0" indent="-514350">
              <a:buNone/>
            </a:pPr>
            <a:endParaRPr lang="en-IN" dirty="0" smtClean="0">
              <a:solidFill>
                <a:srgbClr val="C00000"/>
              </a:solidFill>
            </a:endParaRPr>
          </a:p>
          <a:p>
            <a:pPr marL="514350" lvl="0" indent="-514350">
              <a:buNone/>
            </a:pPr>
            <a:r>
              <a:rPr lang="en-IN" b="1" dirty="0" smtClean="0">
                <a:solidFill>
                  <a:srgbClr val="C00000"/>
                </a:solidFill>
              </a:rPr>
              <a:t>4.    </a:t>
            </a:r>
            <a:r>
              <a:rPr lang="en-IN" sz="4500" dirty="0" smtClean="0">
                <a:solidFill>
                  <a:srgbClr val="C00000"/>
                </a:solidFill>
              </a:rPr>
              <a:t>Developing the needed and </a:t>
            </a:r>
            <a:r>
              <a:rPr lang="en-IN" sz="4500" b="1" dirty="0" smtClean="0">
                <a:solidFill>
                  <a:srgbClr val="C00000"/>
                </a:solidFill>
              </a:rPr>
              <a:t>advanced skills capacity</a:t>
            </a:r>
            <a:r>
              <a:rPr lang="en-IN" sz="4500" dirty="0" smtClean="0">
                <a:solidFill>
                  <a:srgbClr val="C00000"/>
                </a:solidFill>
              </a:rPr>
              <a:t>, particularly in IT enabled services, affordable health care, quality monitoring, disaster management, etc. </a:t>
            </a:r>
          </a:p>
          <a:p>
            <a:pPr marL="514350" lvl="0" indent="-514350">
              <a:buNone/>
            </a:pPr>
            <a:r>
              <a:rPr lang="en-IN" dirty="0" smtClean="0">
                <a:solidFill>
                  <a:srgbClr val="C00000"/>
                </a:solidFill>
              </a:rPr>
              <a:t>	</a:t>
            </a:r>
            <a:endParaRPr lang="en-IN" b="1" i="1" dirty="0" smtClean="0">
              <a:solidFill>
                <a:srgbClr val="FF0000"/>
              </a:solidFill>
            </a:endParaRPr>
          </a:p>
          <a:p>
            <a:pPr>
              <a:buNone/>
            </a:pPr>
            <a:r>
              <a:rPr lang="en-IN" b="1" i="1" dirty="0" smtClean="0">
                <a:solidFill>
                  <a:srgbClr val="FF0000"/>
                </a:solidFill>
              </a:rPr>
              <a:t>The Resourcing Future Generations initiative will provide a bridge between industry, academia, and national geological surveys</a:t>
            </a:r>
            <a:r>
              <a:rPr lang="en-IN" b="1" dirty="0" smtClean="0">
                <a:solidFill>
                  <a:srgbClr val="FF0000"/>
                </a:solidFill>
              </a:rPr>
              <a:t>.</a:t>
            </a:r>
            <a:endParaRPr lang="en-IN"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38 cities  map [final]"/>
          <p:cNvPicPr>
            <a:picLocks noChangeAspect="1" noChangeArrowheads="1"/>
          </p:cNvPicPr>
          <p:nvPr/>
        </p:nvPicPr>
        <p:blipFill>
          <a:blip r:embed="rId2"/>
          <a:srcRect l="2289" t="2455" r="3017" b="2455"/>
          <a:stretch>
            <a:fillRect/>
          </a:stretch>
        </p:blipFill>
        <p:spPr bwMode="auto">
          <a:xfrm>
            <a:off x="25400" y="304800"/>
            <a:ext cx="5851525" cy="6350000"/>
          </a:xfrm>
          <a:prstGeom prst="rect">
            <a:avLst/>
          </a:prstGeom>
          <a:noFill/>
          <a:ln w="9525">
            <a:noFill/>
            <a:miter lim="800000"/>
            <a:headEnd/>
            <a:tailEnd/>
          </a:ln>
        </p:spPr>
      </p:pic>
      <p:sp>
        <p:nvSpPr>
          <p:cNvPr id="31747" name="Rectangle 3"/>
          <p:cNvSpPr>
            <a:spLocks noChangeArrowheads="1"/>
          </p:cNvSpPr>
          <p:nvPr/>
        </p:nvSpPr>
        <p:spPr bwMode="auto">
          <a:xfrm>
            <a:off x="5638800" y="1905000"/>
            <a:ext cx="9525" cy="9525"/>
          </a:xfrm>
          <a:prstGeom prst="rect">
            <a:avLst/>
          </a:prstGeom>
          <a:solidFill>
            <a:srgbClr val="000000"/>
          </a:solidFill>
          <a:ln w="9525">
            <a:noFill/>
            <a:miter lim="800000"/>
            <a:headEnd/>
            <a:tailEnd/>
          </a:ln>
        </p:spPr>
        <p:txBody>
          <a:bodyPr/>
          <a:lstStyle/>
          <a:p>
            <a:endParaRPr lang="en-IN"/>
          </a:p>
        </p:txBody>
      </p:sp>
      <p:sp>
        <p:nvSpPr>
          <p:cNvPr id="31748" name="Rectangle 4"/>
          <p:cNvSpPr>
            <a:spLocks noChangeArrowheads="1"/>
          </p:cNvSpPr>
          <p:nvPr/>
        </p:nvSpPr>
        <p:spPr bwMode="auto">
          <a:xfrm>
            <a:off x="5638800" y="1905000"/>
            <a:ext cx="9525" cy="9525"/>
          </a:xfrm>
          <a:prstGeom prst="rect">
            <a:avLst/>
          </a:prstGeom>
          <a:solidFill>
            <a:srgbClr val="000000"/>
          </a:solidFill>
          <a:ln w="9525">
            <a:noFill/>
            <a:miter lim="800000"/>
            <a:headEnd/>
            <a:tailEnd/>
          </a:ln>
        </p:spPr>
        <p:txBody>
          <a:bodyPr/>
          <a:lstStyle/>
          <a:p>
            <a:endParaRPr lang="en-IN"/>
          </a:p>
        </p:txBody>
      </p:sp>
      <p:sp>
        <p:nvSpPr>
          <p:cNvPr id="31749" name="Rectangle 5"/>
          <p:cNvSpPr>
            <a:spLocks noChangeArrowheads="1"/>
          </p:cNvSpPr>
          <p:nvPr/>
        </p:nvSpPr>
        <p:spPr bwMode="auto">
          <a:xfrm>
            <a:off x="5638800" y="2195513"/>
            <a:ext cx="9525" cy="9525"/>
          </a:xfrm>
          <a:prstGeom prst="rect">
            <a:avLst/>
          </a:prstGeom>
          <a:solidFill>
            <a:srgbClr val="000000"/>
          </a:solidFill>
          <a:ln w="9525">
            <a:noFill/>
            <a:miter lim="800000"/>
            <a:headEnd/>
            <a:tailEnd/>
          </a:ln>
        </p:spPr>
        <p:txBody>
          <a:bodyPr/>
          <a:lstStyle/>
          <a:p>
            <a:endParaRPr lang="en-IN"/>
          </a:p>
        </p:txBody>
      </p:sp>
      <p:sp>
        <p:nvSpPr>
          <p:cNvPr id="31750" name="Rectangle 6"/>
          <p:cNvSpPr>
            <a:spLocks noChangeArrowheads="1"/>
          </p:cNvSpPr>
          <p:nvPr/>
        </p:nvSpPr>
        <p:spPr bwMode="auto">
          <a:xfrm>
            <a:off x="5638800" y="3325813"/>
            <a:ext cx="9525" cy="9525"/>
          </a:xfrm>
          <a:prstGeom prst="rect">
            <a:avLst/>
          </a:prstGeom>
          <a:solidFill>
            <a:srgbClr val="000000"/>
          </a:solidFill>
          <a:ln w="9525">
            <a:noFill/>
            <a:miter lim="800000"/>
            <a:headEnd/>
            <a:tailEnd/>
          </a:ln>
        </p:spPr>
        <p:txBody>
          <a:bodyPr/>
          <a:lstStyle/>
          <a:p>
            <a:endParaRPr lang="en-IN"/>
          </a:p>
        </p:txBody>
      </p:sp>
      <p:sp>
        <p:nvSpPr>
          <p:cNvPr id="31751" name="Rectangle 7"/>
          <p:cNvSpPr>
            <a:spLocks noChangeArrowheads="1"/>
          </p:cNvSpPr>
          <p:nvPr/>
        </p:nvSpPr>
        <p:spPr bwMode="auto">
          <a:xfrm>
            <a:off x="5638800" y="4749800"/>
            <a:ext cx="9525" cy="9525"/>
          </a:xfrm>
          <a:prstGeom prst="rect">
            <a:avLst/>
          </a:prstGeom>
          <a:solidFill>
            <a:srgbClr val="000000"/>
          </a:solidFill>
          <a:ln w="9525">
            <a:noFill/>
            <a:miter lim="800000"/>
            <a:headEnd/>
            <a:tailEnd/>
          </a:ln>
        </p:spPr>
        <p:txBody>
          <a:bodyPr/>
          <a:lstStyle/>
          <a:p>
            <a:endParaRPr lang="en-IN"/>
          </a:p>
        </p:txBody>
      </p:sp>
      <p:sp>
        <p:nvSpPr>
          <p:cNvPr id="31752" name="Rectangle 8"/>
          <p:cNvSpPr>
            <a:spLocks noChangeArrowheads="1"/>
          </p:cNvSpPr>
          <p:nvPr/>
        </p:nvSpPr>
        <p:spPr bwMode="auto">
          <a:xfrm>
            <a:off x="5638800" y="1905000"/>
            <a:ext cx="9525" cy="9525"/>
          </a:xfrm>
          <a:prstGeom prst="rect">
            <a:avLst/>
          </a:prstGeom>
          <a:solidFill>
            <a:srgbClr val="000000"/>
          </a:solidFill>
          <a:ln w="9525">
            <a:noFill/>
            <a:miter lim="800000"/>
            <a:headEnd/>
            <a:tailEnd/>
          </a:ln>
        </p:spPr>
        <p:txBody>
          <a:bodyPr/>
          <a:lstStyle/>
          <a:p>
            <a:endParaRPr lang="en-IN"/>
          </a:p>
        </p:txBody>
      </p:sp>
      <p:sp>
        <p:nvSpPr>
          <p:cNvPr id="31753" name="Rectangle 9"/>
          <p:cNvSpPr>
            <a:spLocks noChangeArrowheads="1"/>
          </p:cNvSpPr>
          <p:nvPr/>
        </p:nvSpPr>
        <p:spPr bwMode="auto">
          <a:xfrm>
            <a:off x="5638800" y="1905000"/>
            <a:ext cx="9525" cy="9525"/>
          </a:xfrm>
          <a:prstGeom prst="rect">
            <a:avLst/>
          </a:prstGeom>
          <a:solidFill>
            <a:srgbClr val="000000"/>
          </a:solidFill>
          <a:ln w="9525">
            <a:noFill/>
            <a:miter lim="800000"/>
            <a:headEnd/>
            <a:tailEnd/>
          </a:ln>
        </p:spPr>
        <p:txBody>
          <a:bodyPr/>
          <a:lstStyle/>
          <a:p>
            <a:endParaRPr lang="en-IN"/>
          </a:p>
        </p:txBody>
      </p:sp>
      <p:sp>
        <p:nvSpPr>
          <p:cNvPr id="31754" name="Rectangle 10"/>
          <p:cNvSpPr>
            <a:spLocks noChangeArrowheads="1"/>
          </p:cNvSpPr>
          <p:nvPr/>
        </p:nvSpPr>
        <p:spPr bwMode="auto">
          <a:xfrm>
            <a:off x="5724525" y="1905000"/>
            <a:ext cx="1085850" cy="9525"/>
          </a:xfrm>
          <a:prstGeom prst="rect">
            <a:avLst/>
          </a:prstGeom>
          <a:solidFill>
            <a:srgbClr val="000000"/>
          </a:solidFill>
          <a:ln w="9525">
            <a:noFill/>
            <a:miter lim="800000"/>
            <a:headEnd/>
            <a:tailEnd/>
          </a:ln>
        </p:spPr>
        <p:txBody>
          <a:bodyPr/>
          <a:lstStyle/>
          <a:p>
            <a:endParaRPr lang="en-IN"/>
          </a:p>
        </p:txBody>
      </p:sp>
      <p:sp>
        <p:nvSpPr>
          <p:cNvPr id="31755" name="Rectangle 11"/>
          <p:cNvSpPr>
            <a:spLocks noChangeArrowheads="1"/>
          </p:cNvSpPr>
          <p:nvPr/>
        </p:nvSpPr>
        <p:spPr bwMode="auto">
          <a:xfrm>
            <a:off x="5715000" y="1914525"/>
            <a:ext cx="9525" cy="280988"/>
          </a:xfrm>
          <a:prstGeom prst="rect">
            <a:avLst/>
          </a:prstGeom>
          <a:solidFill>
            <a:srgbClr val="000000"/>
          </a:solidFill>
          <a:ln w="9525">
            <a:noFill/>
            <a:miter lim="800000"/>
            <a:headEnd/>
            <a:tailEnd/>
          </a:ln>
        </p:spPr>
        <p:txBody>
          <a:bodyPr/>
          <a:lstStyle/>
          <a:p>
            <a:endParaRPr lang="en-IN"/>
          </a:p>
        </p:txBody>
      </p:sp>
      <p:sp>
        <p:nvSpPr>
          <p:cNvPr id="31756" name="Rectangle 12"/>
          <p:cNvSpPr>
            <a:spLocks noChangeArrowheads="1"/>
          </p:cNvSpPr>
          <p:nvPr/>
        </p:nvSpPr>
        <p:spPr bwMode="auto">
          <a:xfrm>
            <a:off x="5638800" y="2195513"/>
            <a:ext cx="9525" cy="9525"/>
          </a:xfrm>
          <a:prstGeom prst="rect">
            <a:avLst/>
          </a:prstGeom>
          <a:solidFill>
            <a:srgbClr val="000000"/>
          </a:solidFill>
          <a:ln w="9525">
            <a:noFill/>
            <a:miter lim="800000"/>
            <a:headEnd/>
            <a:tailEnd/>
          </a:ln>
        </p:spPr>
        <p:txBody>
          <a:bodyPr/>
          <a:lstStyle/>
          <a:p>
            <a:endParaRPr lang="en-IN"/>
          </a:p>
        </p:txBody>
      </p:sp>
      <p:sp>
        <p:nvSpPr>
          <p:cNvPr id="31757" name="Rectangle 13"/>
          <p:cNvSpPr>
            <a:spLocks noChangeArrowheads="1"/>
          </p:cNvSpPr>
          <p:nvPr/>
        </p:nvSpPr>
        <p:spPr bwMode="auto">
          <a:xfrm>
            <a:off x="5715000" y="2205038"/>
            <a:ext cx="9525" cy="1120775"/>
          </a:xfrm>
          <a:prstGeom prst="rect">
            <a:avLst/>
          </a:prstGeom>
          <a:solidFill>
            <a:srgbClr val="000000"/>
          </a:solidFill>
          <a:ln w="9525">
            <a:noFill/>
            <a:miter lim="800000"/>
            <a:headEnd/>
            <a:tailEnd/>
          </a:ln>
        </p:spPr>
        <p:txBody>
          <a:bodyPr/>
          <a:lstStyle/>
          <a:p>
            <a:endParaRPr lang="en-IN"/>
          </a:p>
        </p:txBody>
      </p:sp>
      <p:sp>
        <p:nvSpPr>
          <p:cNvPr id="31758" name="Rectangle 14"/>
          <p:cNvSpPr>
            <a:spLocks noChangeArrowheads="1"/>
          </p:cNvSpPr>
          <p:nvPr/>
        </p:nvSpPr>
        <p:spPr bwMode="auto">
          <a:xfrm>
            <a:off x="5638800" y="3325813"/>
            <a:ext cx="9525" cy="9525"/>
          </a:xfrm>
          <a:prstGeom prst="rect">
            <a:avLst/>
          </a:prstGeom>
          <a:solidFill>
            <a:srgbClr val="000000"/>
          </a:solidFill>
          <a:ln w="9525">
            <a:noFill/>
            <a:miter lim="800000"/>
            <a:headEnd/>
            <a:tailEnd/>
          </a:ln>
        </p:spPr>
        <p:txBody>
          <a:bodyPr/>
          <a:lstStyle/>
          <a:p>
            <a:endParaRPr lang="en-IN"/>
          </a:p>
        </p:txBody>
      </p:sp>
      <p:sp>
        <p:nvSpPr>
          <p:cNvPr id="31759" name="Rectangle 15"/>
          <p:cNvSpPr>
            <a:spLocks noChangeArrowheads="1"/>
          </p:cNvSpPr>
          <p:nvPr/>
        </p:nvSpPr>
        <p:spPr bwMode="auto">
          <a:xfrm>
            <a:off x="5715000" y="3335338"/>
            <a:ext cx="9525" cy="560387"/>
          </a:xfrm>
          <a:prstGeom prst="rect">
            <a:avLst/>
          </a:prstGeom>
          <a:solidFill>
            <a:srgbClr val="000000"/>
          </a:solidFill>
          <a:ln w="9525">
            <a:noFill/>
            <a:miter lim="800000"/>
            <a:headEnd/>
            <a:tailEnd/>
          </a:ln>
        </p:spPr>
        <p:txBody>
          <a:bodyPr/>
          <a:lstStyle/>
          <a:p>
            <a:endParaRPr lang="en-IN"/>
          </a:p>
        </p:txBody>
      </p:sp>
      <p:sp>
        <p:nvSpPr>
          <p:cNvPr id="31760" name="Rectangle 16"/>
          <p:cNvSpPr>
            <a:spLocks noChangeArrowheads="1"/>
          </p:cNvSpPr>
          <p:nvPr/>
        </p:nvSpPr>
        <p:spPr bwMode="auto">
          <a:xfrm>
            <a:off x="5715000" y="3895725"/>
            <a:ext cx="9525" cy="9525"/>
          </a:xfrm>
          <a:prstGeom prst="rect">
            <a:avLst/>
          </a:prstGeom>
          <a:solidFill>
            <a:srgbClr val="000000"/>
          </a:solidFill>
          <a:ln w="9525">
            <a:noFill/>
            <a:miter lim="800000"/>
            <a:headEnd/>
            <a:tailEnd/>
          </a:ln>
        </p:spPr>
        <p:txBody>
          <a:bodyPr/>
          <a:lstStyle/>
          <a:p>
            <a:endParaRPr lang="en-IN"/>
          </a:p>
        </p:txBody>
      </p:sp>
      <p:sp>
        <p:nvSpPr>
          <p:cNvPr id="31761" name="Rectangle 17"/>
          <p:cNvSpPr>
            <a:spLocks noChangeArrowheads="1"/>
          </p:cNvSpPr>
          <p:nvPr/>
        </p:nvSpPr>
        <p:spPr bwMode="auto">
          <a:xfrm>
            <a:off x="5715000" y="3905250"/>
            <a:ext cx="9525" cy="844550"/>
          </a:xfrm>
          <a:prstGeom prst="rect">
            <a:avLst/>
          </a:prstGeom>
          <a:solidFill>
            <a:srgbClr val="000000"/>
          </a:solidFill>
          <a:ln w="9525">
            <a:noFill/>
            <a:miter lim="800000"/>
            <a:headEnd/>
            <a:tailEnd/>
          </a:ln>
        </p:spPr>
        <p:txBody>
          <a:bodyPr/>
          <a:lstStyle/>
          <a:p>
            <a:endParaRPr lang="en-IN"/>
          </a:p>
        </p:txBody>
      </p:sp>
      <p:sp>
        <p:nvSpPr>
          <p:cNvPr id="31762" name="Rectangle 18"/>
          <p:cNvSpPr>
            <a:spLocks noChangeArrowheads="1"/>
          </p:cNvSpPr>
          <p:nvPr/>
        </p:nvSpPr>
        <p:spPr bwMode="auto">
          <a:xfrm>
            <a:off x="5638800" y="4749800"/>
            <a:ext cx="9525" cy="9525"/>
          </a:xfrm>
          <a:prstGeom prst="rect">
            <a:avLst/>
          </a:prstGeom>
          <a:solidFill>
            <a:srgbClr val="000000"/>
          </a:solidFill>
          <a:ln w="9525">
            <a:noFill/>
            <a:miter lim="800000"/>
            <a:headEnd/>
            <a:tailEnd/>
          </a:ln>
        </p:spPr>
        <p:txBody>
          <a:bodyPr/>
          <a:lstStyle/>
          <a:p>
            <a:endParaRPr lang="en-IN"/>
          </a:p>
        </p:txBody>
      </p:sp>
      <p:sp>
        <p:nvSpPr>
          <p:cNvPr id="31763" name="Rectangle 19"/>
          <p:cNvSpPr>
            <a:spLocks noChangeArrowheads="1"/>
          </p:cNvSpPr>
          <p:nvPr/>
        </p:nvSpPr>
        <p:spPr bwMode="auto">
          <a:xfrm>
            <a:off x="5724525" y="4749800"/>
            <a:ext cx="1085850" cy="9525"/>
          </a:xfrm>
          <a:prstGeom prst="rect">
            <a:avLst/>
          </a:prstGeom>
          <a:solidFill>
            <a:srgbClr val="000000"/>
          </a:solidFill>
          <a:ln w="9525">
            <a:noFill/>
            <a:miter lim="800000"/>
            <a:headEnd/>
            <a:tailEnd/>
          </a:ln>
        </p:spPr>
        <p:txBody>
          <a:bodyPr/>
          <a:lstStyle/>
          <a:p>
            <a:endParaRPr lang="en-IN"/>
          </a:p>
        </p:txBody>
      </p:sp>
      <p:sp>
        <p:nvSpPr>
          <p:cNvPr id="31764" name="Rectangle 20"/>
          <p:cNvSpPr>
            <a:spLocks noChangeArrowheads="1"/>
          </p:cNvSpPr>
          <p:nvPr/>
        </p:nvSpPr>
        <p:spPr bwMode="auto">
          <a:xfrm>
            <a:off x="5715000" y="4759325"/>
            <a:ext cx="9525" cy="839788"/>
          </a:xfrm>
          <a:prstGeom prst="rect">
            <a:avLst/>
          </a:prstGeom>
          <a:solidFill>
            <a:srgbClr val="000000"/>
          </a:solidFill>
          <a:ln w="9525">
            <a:noFill/>
            <a:miter lim="800000"/>
            <a:headEnd/>
            <a:tailEnd/>
          </a:ln>
        </p:spPr>
        <p:txBody>
          <a:bodyPr/>
          <a:lstStyle/>
          <a:p>
            <a:endParaRPr lang="en-IN"/>
          </a:p>
        </p:txBody>
      </p:sp>
      <p:graphicFrame>
        <p:nvGraphicFramePr>
          <p:cNvPr id="434225" name="Group 49"/>
          <p:cNvGraphicFramePr>
            <a:graphicFrameLocks noGrp="1"/>
          </p:cNvGraphicFramePr>
          <p:nvPr/>
        </p:nvGraphicFramePr>
        <p:xfrm>
          <a:off x="5943600" y="1371600"/>
          <a:ext cx="3124200" cy="4389120"/>
        </p:xfrm>
        <a:graphic>
          <a:graphicData uri="http://schemas.openxmlformats.org/drawingml/2006/table">
            <a:tbl>
              <a:tblPr/>
              <a:tblGrid>
                <a:gridCol w="1066800"/>
                <a:gridCol w="2057400"/>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Zone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Magnitude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Zone 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3333"/>
                          </a:solidFill>
                          <a:effectLst/>
                          <a:latin typeface="Arial" charset="0"/>
                        </a:rPr>
                        <a:t>Very High Risk Quakes</a:t>
                      </a:r>
                      <a:r>
                        <a:rPr kumimoji="0" lang="en-US" sz="1800" b="0" i="0" u="none" strike="noStrike" cap="none" normalizeH="0" baseline="0" smtClean="0">
                          <a:ln>
                            <a:noFill/>
                          </a:ln>
                          <a:solidFill>
                            <a:schemeClr val="tx1"/>
                          </a:solidFill>
                          <a:effectLst/>
                          <a:latin typeface="Arial" charset="0"/>
                        </a:rPr>
                        <a:t> of Magnitude </a:t>
                      </a:r>
                      <a:r>
                        <a:rPr kumimoji="0" lang="en-US" sz="1800" b="1" i="1" u="none" strike="noStrike" cap="none" normalizeH="0" baseline="0" smtClean="0">
                          <a:ln>
                            <a:noFill/>
                          </a:ln>
                          <a:solidFill>
                            <a:schemeClr val="tx1"/>
                          </a:solidFill>
                          <a:effectLst/>
                          <a:latin typeface="Arial" charset="0"/>
                        </a:rPr>
                        <a:t>8</a:t>
                      </a:r>
                      <a:r>
                        <a:rPr kumimoji="0" lang="en-US" sz="1800" b="0" i="0" u="none" strike="noStrike" cap="none" normalizeH="0" baseline="0" smtClean="0">
                          <a:ln>
                            <a:noFill/>
                          </a:ln>
                          <a:solidFill>
                            <a:schemeClr val="tx1"/>
                          </a:solidFill>
                          <a:effectLst/>
                          <a:latin typeface="Arial" charset="0"/>
                        </a:rPr>
                        <a:t> and greater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Zone 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3333"/>
                          </a:solidFill>
                          <a:effectLst/>
                          <a:latin typeface="Arial" charset="0"/>
                        </a:rPr>
                        <a:t>High Risk  Quakes</a:t>
                      </a:r>
                      <a:r>
                        <a:rPr kumimoji="0" lang="en-US" sz="1800" b="0" i="0" u="none" strike="noStrike" cap="none" normalizeH="0" baseline="0" dirty="0" smtClean="0">
                          <a:ln>
                            <a:noFill/>
                          </a:ln>
                          <a:solidFill>
                            <a:schemeClr val="tx1"/>
                          </a:solidFill>
                          <a:effectLst/>
                          <a:latin typeface="Arial" charset="0"/>
                        </a:rPr>
                        <a:t> upto Magnitude </a:t>
                      </a:r>
                      <a:r>
                        <a:rPr kumimoji="0" lang="en-US" sz="1800" b="1" i="1" u="none" strike="noStrike" cap="none" normalizeH="0" baseline="0" dirty="0" smtClean="0">
                          <a:ln>
                            <a:noFill/>
                          </a:ln>
                          <a:solidFill>
                            <a:schemeClr val="tx1"/>
                          </a:solidFill>
                          <a:effectLst/>
                          <a:latin typeface="Arial" charset="0"/>
                        </a:rPr>
                        <a:t>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Zone III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3333"/>
                          </a:solidFill>
                          <a:effectLst/>
                          <a:latin typeface="Arial" charset="0"/>
                        </a:rPr>
                        <a:t>Moderate Risk Quakes</a:t>
                      </a:r>
                      <a:r>
                        <a:rPr kumimoji="0" lang="en-US" sz="1800" b="0" i="0" u="none" strike="noStrike" cap="none" normalizeH="0" baseline="0" dirty="0" smtClean="0">
                          <a:ln>
                            <a:noFill/>
                          </a:ln>
                          <a:solidFill>
                            <a:schemeClr val="tx1"/>
                          </a:solidFill>
                          <a:effectLst/>
                          <a:latin typeface="Arial" charset="0"/>
                        </a:rPr>
                        <a:t> upto Magnitude </a:t>
                      </a:r>
                      <a:r>
                        <a:rPr kumimoji="0" lang="en-US" sz="1800" b="1" i="1" u="none" strike="noStrike" cap="none" normalizeH="0" baseline="0" dirty="0" smtClean="0">
                          <a:ln>
                            <a:noFill/>
                          </a:ln>
                          <a:solidFill>
                            <a:schemeClr val="tx1"/>
                          </a:solidFill>
                          <a:effectLst/>
                          <a:latin typeface="Arial" charset="0"/>
                        </a:rPr>
                        <a:t>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Zone 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9D0F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Seismic </a:t>
                      </a:r>
                      <a:r>
                        <a:rPr kumimoji="0" lang="en-US" sz="1800" b="0" i="0" u="none" strike="noStrike" cap="none" normalizeH="0" baseline="0" dirty="0" smtClean="0">
                          <a:ln>
                            <a:noFill/>
                          </a:ln>
                          <a:solidFill>
                            <a:srgbClr val="FF3333"/>
                          </a:solidFill>
                          <a:effectLst/>
                          <a:latin typeface="Arial" charset="0"/>
                        </a:rPr>
                        <a:t>Disturbances</a:t>
                      </a:r>
                      <a:r>
                        <a:rPr kumimoji="0" lang="en-US" sz="1800" b="0" i="0" u="none" strike="noStrike" cap="none" normalizeH="0" baseline="0" dirty="0" smtClean="0">
                          <a:ln>
                            <a:noFill/>
                          </a:ln>
                          <a:solidFill>
                            <a:schemeClr val="tx1"/>
                          </a:solidFill>
                          <a:effectLst/>
                          <a:latin typeface="Arial" charset="0"/>
                        </a:rPr>
                        <a:t> upto Magnitude </a:t>
                      </a:r>
                      <a:r>
                        <a:rPr kumimoji="0" lang="en-US" sz="1800" b="1" i="1" u="none" strike="noStrike" cap="none" normalizeH="0" baseline="0" dirty="0" smtClean="0">
                          <a:ln>
                            <a:noFill/>
                          </a:ln>
                          <a:solidFill>
                            <a:schemeClr val="tx1"/>
                          </a:solidFill>
                          <a:effectLst/>
                          <a:latin typeface="Arial" charset="0"/>
                        </a:rPr>
                        <a:t>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85" name="Text Box 41"/>
          <p:cNvSpPr txBox="1">
            <a:spLocks noChangeArrowheads="1"/>
          </p:cNvSpPr>
          <p:nvPr/>
        </p:nvSpPr>
        <p:spPr bwMode="auto">
          <a:xfrm>
            <a:off x="-63500" y="6654800"/>
            <a:ext cx="3187700" cy="228600"/>
          </a:xfrm>
          <a:prstGeom prst="rect">
            <a:avLst/>
          </a:prstGeom>
          <a:noFill/>
          <a:ln w="9525">
            <a:noFill/>
            <a:miter lim="800000"/>
            <a:headEnd/>
            <a:tailEnd/>
          </a:ln>
        </p:spPr>
        <p:txBody>
          <a:bodyPr>
            <a:spAutoFit/>
          </a:bodyPr>
          <a:lstStyle/>
          <a:p>
            <a:pPr>
              <a:spcBef>
                <a:spcPct val="50000"/>
              </a:spcBef>
            </a:pPr>
            <a:r>
              <a:rPr lang="en-US" sz="900"/>
              <a:t>Source: IS 1893 (Part 1) : 2002 (BIS)</a:t>
            </a:r>
          </a:p>
        </p:txBody>
      </p:sp>
      <p:sp>
        <p:nvSpPr>
          <p:cNvPr id="23" name="TextBox 22"/>
          <p:cNvSpPr txBox="1"/>
          <p:nvPr/>
        </p:nvSpPr>
        <p:spPr>
          <a:xfrm>
            <a:off x="5643570" y="-24"/>
            <a:ext cx="3428992" cy="523220"/>
          </a:xfrm>
          <a:prstGeom prst="rect">
            <a:avLst/>
          </a:prstGeom>
          <a:noFill/>
        </p:spPr>
        <p:txBody>
          <a:bodyPr wrap="square" rtlCol="0">
            <a:spAutoFit/>
          </a:bodyPr>
          <a:lstStyle/>
          <a:p>
            <a:r>
              <a:rPr lang="en-IN" sz="2800" b="1" dirty="0" smtClean="0">
                <a:solidFill>
                  <a:srgbClr val="FF0000"/>
                </a:solidFill>
              </a:rPr>
              <a:t>SEISMO-TECTONICS</a:t>
            </a:r>
            <a:endParaRPr lang="en-IN" sz="28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52"/>
            <a:ext cx="8229600" cy="654032"/>
          </a:xfrm>
        </p:spPr>
        <p:txBody>
          <a:bodyPr>
            <a:normAutofit fontScale="90000"/>
          </a:bodyPr>
          <a:lstStyle/>
          <a:p>
            <a:r>
              <a:rPr lang="en-IN" sz="4000" u="sng" dirty="0" smtClean="0">
                <a:solidFill>
                  <a:srgbClr val="FF0000"/>
                </a:solidFill>
              </a:rPr>
              <a:t>GEOFACTOR CONSIDERATIONS- ABIOTIC</a:t>
            </a:r>
            <a:endParaRPr lang="en-IN" sz="4000" u="sng" dirty="0">
              <a:solidFill>
                <a:srgbClr val="FF0000"/>
              </a:solidFill>
            </a:endParaRPr>
          </a:p>
        </p:txBody>
      </p:sp>
      <p:sp>
        <p:nvSpPr>
          <p:cNvPr id="4" name="Content Placeholder 3"/>
          <p:cNvSpPr>
            <a:spLocks noGrp="1"/>
          </p:cNvSpPr>
          <p:nvPr>
            <p:ph idx="1"/>
          </p:nvPr>
        </p:nvSpPr>
        <p:spPr>
          <a:xfrm>
            <a:off x="0" y="928670"/>
            <a:ext cx="9144000" cy="5929330"/>
          </a:xfrm>
        </p:spPr>
        <p:txBody>
          <a:bodyPr>
            <a:noAutofit/>
          </a:bodyPr>
          <a:lstStyle/>
          <a:p>
            <a:pPr>
              <a:buNone/>
            </a:pPr>
            <a:r>
              <a:rPr lang="en-IN" sz="2400" b="1" dirty="0" smtClean="0"/>
              <a:t>1. GEOLOGY</a:t>
            </a:r>
            <a:r>
              <a:rPr lang="en-IN" sz="2400" dirty="0" smtClean="0"/>
              <a:t>: [Rock types, Spatial distribution, Structures, </a:t>
            </a:r>
          </a:p>
          <a:p>
            <a:r>
              <a:rPr lang="en-IN" sz="2400" dirty="0" smtClean="0"/>
              <a:t>Weathering and nature of alterations</a:t>
            </a:r>
          </a:p>
          <a:p>
            <a:r>
              <a:rPr lang="en-IN" sz="2400" dirty="0" smtClean="0"/>
              <a:t>Stratigraphic succession, and </a:t>
            </a:r>
          </a:p>
          <a:p>
            <a:r>
              <a:rPr lang="en-IN" sz="2400" b="1" dirty="0" smtClean="0">
                <a:solidFill>
                  <a:srgbClr val="FF0000"/>
                </a:solidFill>
              </a:rPr>
              <a:t>Geotechnical properties – load-bearing, porosity, permeability</a:t>
            </a:r>
            <a:endParaRPr lang="en-IN" sz="2400" dirty="0" smtClean="0"/>
          </a:p>
          <a:p>
            <a:pPr>
              <a:buNone/>
            </a:pPr>
            <a:r>
              <a:rPr lang="en-IN" sz="2400" b="1" dirty="0" smtClean="0"/>
              <a:t>2. GEOMORPHOLOGY </a:t>
            </a:r>
            <a:r>
              <a:rPr lang="en-IN" sz="2400" dirty="0" smtClean="0"/>
              <a:t>(Landforms), </a:t>
            </a:r>
          </a:p>
          <a:p>
            <a:r>
              <a:rPr lang="en-IN" sz="2400" dirty="0" smtClean="0"/>
              <a:t>Erosion/deposition regimes</a:t>
            </a:r>
          </a:p>
          <a:p>
            <a:r>
              <a:rPr lang="en-IN" sz="2400" dirty="0" smtClean="0"/>
              <a:t>Relief and Slopes - character and direction </a:t>
            </a:r>
          </a:p>
          <a:p>
            <a:r>
              <a:rPr lang="en-IN" sz="2400" dirty="0" smtClean="0"/>
              <a:t>Drainage courses, channels</a:t>
            </a:r>
          </a:p>
          <a:p>
            <a:r>
              <a:rPr lang="en-IN" sz="2400" dirty="0" smtClean="0"/>
              <a:t>Neo-tectonics, active faults</a:t>
            </a:r>
          </a:p>
          <a:p>
            <a:pPr>
              <a:buNone/>
            </a:pPr>
            <a:r>
              <a:rPr lang="en-IN" sz="2400" b="1" dirty="0" smtClean="0"/>
              <a:t>3. WATER RESOURCES </a:t>
            </a:r>
            <a:r>
              <a:rPr lang="en-IN" sz="2400" dirty="0" smtClean="0"/>
              <a:t>–</a:t>
            </a:r>
            <a:r>
              <a:rPr lang="en-IN" sz="2400" b="1" dirty="0" smtClean="0"/>
              <a:t>Surface and Groundwater</a:t>
            </a:r>
            <a:r>
              <a:rPr lang="en-IN" sz="2400" dirty="0" smtClean="0"/>
              <a:t>,</a:t>
            </a:r>
          </a:p>
          <a:p>
            <a:r>
              <a:rPr lang="en-IN" sz="2400" dirty="0" smtClean="0"/>
              <a:t>Water quality </a:t>
            </a:r>
          </a:p>
          <a:p>
            <a:r>
              <a:rPr lang="en-IN" sz="2400" dirty="0" smtClean="0"/>
              <a:t>Effluent/ influent regimes; Discharge, flood plain</a:t>
            </a:r>
          </a:p>
          <a:p>
            <a:r>
              <a:rPr lang="en-IN" sz="2400" dirty="0" smtClean="0"/>
              <a:t>Wetlands, water bodies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2513</TotalTime>
  <Words>2481</Words>
  <Application>Microsoft Office PowerPoint</Application>
  <PresentationFormat>On-screen Show (4:3)</PresentationFormat>
  <Paragraphs>307</Paragraphs>
  <Slides>65</Slides>
  <Notes>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65</vt:i4>
      </vt:variant>
    </vt:vector>
  </HeadingPairs>
  <TitlesOfParts>
    <vt:vector size="69" baseType="lpstr">
      <vt:lpstr>Office Theme</vt:lpstr>
      <vt:lpstr>Chart</vt:lpstr>
      <vt:lpstr>Worksheet</vt:lpstr>
      <vt:lpstr>Slide</vt:lpstr>
      <vt:lpstr>Challenges in Urban Geology while Developing Jaipur and Ajmer as Smart Cities in Dryland Environment of India </vt:lpstr>
      <vt:lpstr>Slide 2</vt:lpstr>
      <vt:lpstr>SMART AND HERITAGE CITIES –  Challenges in URBAN  GEOLOGY</vt:lpstr>
      <vt:lpstr>Slide 4</vt:lpstr>
      <vt:lpstr>Slide 5</vt:lpstr>
      <vt:lpstr>GEOFACTORS and GEOLOGIC CYCLE</vt:lpstr>
      <vt:lpstr>Climatic domain influences the type and intensity of geomorphic processes Four major challenges:</vt:lpstr>
      <vt:lpstr>Slide 8</vt:lpstr>
      <vt:lpstr>GEOFACTOR CONSIDERATIONS- ABIOTIC</vt:lpstr>
      <vt:lpstr>GEOFACTOR CONSIDERATIONS ..</vt:lpstr>
      <vt:lpstr>Slide 11</vt:lpstr>
      <vt:lpstr>Slide 12</vt:lpstr>
      <vt:lpstr>URBAN SECTOR PRESSURES</vt:lpstr>
      <vt:lpstr>IMPACTS</vt:lpstr>
      <vt:lpstr>RESPONSE</vt:lpstr>
      <vt:lpstr>Urban Geology – Fundamental Issues</vt:lpstr>
      <vt:lpstr>Challenges in URBAN  GEOLOGY</vt:lpstr>
      <vt:lpstr>Slide 18</vt:lpstr>
      <vt:lpstr>Slide 19</vt:lpstr>
      <vt:lpstr>Slide 20</vt:lpstr>
      <vt:lpstr>Slide 21</vt:lpstr>
      <vt:lpstr>Slide 22</vt:lpstr>
      <vt:lpstr>Slide 23</vt:lpstr>
      <vt:lpstr>Slide 24</vt:lpstr>
      <vt:lpstr>GEOLOGICALLY FAVAOURABLE LOCALES FOR WATER HARVESTING vs.  RECHARGE STRUCTURES </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Urban waste management –  disposal / recycle</vt:lpstr>
      <vt:lpstr>Slide 40</vt:lpstr>
      <vt:lpstr>Electrical waste ..</vt:lpstr>
      <vt:lpstr>CRUSHED AND COMPACTED WASTE METAL SCRAP and Electronic scrap components = E-waste FOR RECYLCING</vt:lpstr>
      <vt:lpstr> Recycling the lead from batteries Cells  contain Lithium, lead, mercury and cadmium </vt:lpstr>
      <vt:lpstr>New and Renewable Energy  Solar Power Panels</vt:lpstr>
      <vt:lpstr>CONCLUSIONS - 1</vt:lpstr>
      <vt:lpstr>CONCLUSIONS -2</vt:lpstr>
      <vt:lpstr>Slide 47</vt:lpstr>
      <vt:lpstr>Slide 48</vt:lpstr>
      <vt:lpstr>FUNDAMENTAL CONCEPTS OF ENVIRONMENTAL  GEOLOGY</vt:lpstr>
      <vt:lpstr>TECHNOLOGY METALS</vt:lpstr>
      <vt:lpstr>HIGH TECHNOLOGY METALS</vt:lpstr>
      <vt:lpstr>Technology Metals -1 </vt:lpstr>
      <vt:lpstr>Technology Metals - 2 </vt:lpstr>
      <vt:lpstr>Technology Metals - 3 </vt:lpstr>
      <vt:lpstr>Recycle Electrical Waste</vt:lpstr>
      <vt:lpstr>Slide 56</vt:lpstr>
      <vt:lpstr>Geofactor based Land capability Zonation-1</vt:lpstr>
      <vt:lpstr>Geofactors based Land capability Zonation-2</vt:lpstr>
      <vt:lpstr>Geofactor based Land capability Zonation- 3</vt:lpstr>
      <vt:lpstr>Slide 60</vt:lpstr>
      <vt:lpstr>Slide 61</vt:lpstr>
      <vt:lpstr>Slide 62</vt:lpstr>
      <vt:lpstr>Geofactor based Land capability Zonation-1</vt:lpstr>
      <vt:lpstr>Geofactors based Land capability Zonation-2</vt:lpstr>
      <vt:lpstr>Geofactor based Land capability Zonation- 3</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challenges Jaipur- Ajmer</dc:title>
  <dc:creator>HP</dc:creator>
  <cp:lastModifiedBy>HP</cp:lastModifiedBy>
  <cp:revision>78</cp:revision>
  <dcterms:created xsi:type="dcterms:W3CDTF">2018-11-24T12:21:46Z</dcterms:created>
  <dcterms:modified xsi:type="dcterms:W3CDTF">2018-12-01T08:12:40Z</dcterms:modified>
</cp:coreProperties>
</file>